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8"/>
  </p:notesMasterIdLst>
  <p:sldIdLst>
    <p:sldId id="423" r:id="rId2"/>
    <p:sldId id="262" r:id="rId3"/>
    <p:sldId id="263" r:id="rId4"/>
    <p:sldId id="307" r:id="rId5"/>
    <p:sldId id="256" r:id="rId6"/>
    <p:sldId id="258" r:id="rId7"/>
    <p:sldId id="257" r:id="rId8"/>
    <p:sldId id="259" r:id="rId9"/>
    <p:sldId id="260" r:id="rId10"/>
    <p:sldId id="264" r:id="rId11"/>
    <p:sldId id="275" r:id="rId12"/>
    <p:sldId id="276" r:id="rId13"/>
    <p:sldId id="277" r:id="rId14"/>
    <p:sldId id="278" r:id="rId15"/>
    <p:sldId id="279" r:id="rId16"/>
    <p:sldId id="281" r:id="rId17"/>
    <p:sldId id="282" r:id="rId18"/>
    <p:sldId id="283" r:id="rId19"/>
    <p:sldId id="284" r:id="rId20"/>
    <p:sldId id="285" r:id="rId21"/>
    <p:sldId id="287" r:id="rId22"/>
    <p:sldId id="286" r:id="rId23"/>
    <p:sldId id="288" r:id="rId24"/>
    <p:sldId id="289" r:id="rId25"/>
    <p:sldId id="290" r:id="rId26"/>
    <p:sldId id="291" r:id="rId27"/>
    <p:sldId id="292" r:id="rId28"/>
    <p:sldId id="268" r:id="rId29"/>
    <p:sldId id="443" r:id="rId30"/>
    <p:sldId id="293" r:id="rId31"/>
    <p:sldId id="294" r:id="rId32"/>
    <p:sldId id="444" r:id="rId33"/>
    <p:sldId id="271" r:id="rId34"/>
    <p:sldId id="373" r:id="rId35"/>
    <p:sldId id="272" r:id="rId36"/>
    <p:sldId id="379" r:id="rId37"/>
    <p:sldId id="378" r:id="rId38"/>
    <p:sldId id="381" r:id="rId39"/>
    <p:sldId id="383" r:id="rId40"/>
    <p:sldId id="385" r:id="rId41"/>
    <p:sldId id="386" r:id="rId42"/>
    <p:sldId id="442" r:id="rId43"/>
    <p:sldId id="384" r:id="rId44"/>
    <p:sldId id="389" r:id="rId45"/>
    <p:sldId id="390" r:id="rId46"/>
    <p:sldId id="391" r:id="rId47"/>
    <p:sldId id="392" r:id="rId48"/>
    <p:sldId id="342" r:id="rId49"/>
    <p:sldId id="406" r:id="rId50"/>
    <p:sldId id="395" r:id="rId51"/>
    <p:sldId id="407" r:id="rId52"/>
    <p:sldId id="393" r:id="rId53"/>
    <p:sldId id="401" r:id="rId54"/>
    <p:sldId id="382" r:id="rId55"/>
    <p:sldId id="411" r:id="rId56"/>
    <p:sldId id="412" r:id="rId57"/>
    <p:sldId id="413" r:id="rId58"/>
    <p:sldId id="414" r:id="rId59"/>
    <p:sldId id="415" r:id="rId60"/>
    <p:sldId id="416" r:id="rId61"/>
    <p:sldId id="419" r:id="rId62"/>
    <p:sldId id="420" r:id="rId63"/>
    <p:sldId id="418" r:id="rId64"/>
    <p:sldId id="421" r:id="rId65"/>
    <p:sldId id="422" r:id="rId66"/>
    <p:sldId id="409" r:id="rId67"/>
    <p:sldId id="298" r:id="rId68"/>
    <p:sldId id="299" r:id="rId69"/>
    <p:sldId id="300" r:id="rId70"/>
    <p:sldId id="301" r:id="rId71"/>
    <p:sldId id="302" r:id="rId72"/>
    <p:sldId id="303" r:id="rId73"/>
    <p:sldId id="304" r:id="rId74"/>
    <p:sldId id="305" r:id="rId75"/>
    <p:sldId id="374" r:id="rId76"/>
    <p:sldId id="308" r:id="rId77"/>
    <p:sldId id="360" r:id="rId78"/>
    <p:sldId id="430" r:id="rId79"/>
    <p:sldId id="273" r:id="rId80"/>
    <p:sldId id="367" r:id="rId81"/>
    <p:sldId id="425" r:id="rId82"/>
    <p:sldId id="354" r:id="rId83"/>
    <p:sldId id="428" r:id="rId84"/>
    <p:sldId id="353" r:id="rId85"/>
    <p:sldId id="426" r:id="rId86"/>
    <p:sldId id="429" r:id="rId87"/>
    <p:sldId id="356" r:id="rId88"/>
    <p:sldId id="357" r:id="rId89"/>
    <p:sldId id="359" r:id="rId90"/>
    <p:sldId id="447" r:id="rId91"/>
    <p:sldId id="448" r:id="rId92"/>
    <p:sldId id="295" r:id="rId93"/>
    <p:sldId id="321" r:id="rId94"/>
    <p:sldId id="364" r:id="rId95"/>
    <p:sldId id="365" r:id="rId96"/>
    <p:sldId id="366" r:id="rId97"/>
    <p:sldId id="375" r:id="rId98"/>
    <p:sldId id="309" r:id="rId99"/>
    <p:sldId id="322" r:id="rId100"/>
    <p:sldId id="404" r:id="rId101"/>
    <p:sldId id="405" r:id="rId102"/>
    <p:sldId id="402" r:id="rId103"/>
    <p:sldId id="403" r:id="rId104"/>
    <p:sldId id="310" r:id="rId105"/>
    <p:sldId id="344" r:id="rId106"/>
    <p:sldId id="345" r:id="rId107"/>
    <p:sldId id="323" r:id="rId108"/>
    <p:sldId id="311" r:id="rId109"/>
    <p:sldId id="317" r:id="rId110"/>
    <p:sldId id="376" r:id="rId111"/>
    <p:sldId id="318" r:id="rId112"/>
    <p:sldId id="432" r:id="rId113"/>
    <p:sldId id="433" r:id="rId114"/>
    <p:sldId id="434" r:id="rId115"/>
    <p:sldId id="435" r:id="rId116"/>
    <p:sldId id="436" r:id="rId117"/>
    <p:sldId id="437" r:id="rId118"/>
    <p:sldId id="438" r:id="rId119"/>
    <p:sldId id="439" r:id="rId120"/>
    <p:sldId id="441" r:id="rId121"/>
    <p:sldId id="440" r:id="rId122"/>
    <p:sldId id="324" r:id="rId123"/>
    <p:sldId id="328" r:id="rId124"/>
    <p:sldId id="362" r:id="rId125"/>
    <p:sldId id="361" r:id="rId126"/>
    <p:sldId id="368" r:id="rId127"/>
    <p:sldId id="319" r:id="rId128"/>
    <p:sldId id="325" r:id="rId129"/>
    <p:sldId id="377" r:id="rId130"/>
    <p:sldId id="449" r:id="rId131"/>
    <p:sldId id="450" r:id="rId132"/>
    <p:sldId id="451" r:id="rId133"/>
    <p:sldId id="452" r:id="rId134"/>
    <p:sldId id="453" r:id="rId135"/>
    <p:sldId id="454" r:id="rId136"/>
    <p:sldId id="455" r:id="rId137"/>
    <p:sldId id="456" r:id="rId138"/>
    <p:sldId id="457" r:id="rId139"/>
    <p:sldId id="458" r:id="rId140"/>
    <p:sldId id="459" r:id="rId141"/>
    <p:sldId id="460" r:id="rId142"/>
    <p:sldId id="461" r:id="rId143"/>
    <p:sldId id="462" r:id="rId144"/>
    <p:sldId id="601" r:id="rId145"/>
    <p:sldId id="463" r:id="rId146"/>
    <p:sldId id="464" r:id="rId147"/>
    <p:sldId id="465" r:id="rId148"/>
    <p:sldId id="466" r:id="rId149"/>
    <p:sldId id="467" r:id="rId150"/>
    <p:sldId id="468" r:id="rId151"/>
    <p:sldId id="469" r:id="rId152"/>
    <p:sldId id="470" r:id="rId153"/>
    <p:sldId id="471" r:id="rId154"/>
    <p:sldId id="472" r:id="rId155"/>
    <p:sldId id="473" r:id="rId156"/>
    <p:sldId id="474" r:id="rId157"/>
    <p:sldId id="475" r:id="rId158"/>
    <p:sldId id="476" r:id="rId159"/>
    <p:sldId id="477" r:id="rId160"/>
    <p:sldId id="478" r:id="rId161"/>
    <p:sldId id="479" r:id="rId162"/>
    <p:sldId id="480" r:id="rId163"/>
    <p:sldId id="481" r:id="rId164"/>
    <p:sldId id="482" r:id="rId165"/>
    <p:sldId id="483" r:id="rId166"/>
    <p:sldId id="484" r:id="rId167"/>
    <p:sldId id="485" r:id="rId168"/>
    <p:sldId id="486" r:id="rId169"/>
    <p:sldId id="487" r:id="rId170"/>
    <p:sldId id="488" r:id="rId171"/>
    <p:sldId id="489" r:id="rId172"/>
    <p:sldId id="490" r:id="rId173"/>
    <p:sldId id="491" r:id="rId174"/>
    <p:sldId id="492" r:id="rId175"/>
    <p:sldId id="493" r:id="rId176"/>
    <p:sldId id="494" r:id="rId177"/>
    <p:sldId id="495" r:id="rId178"/>
    <p:sldId id="496" r:id="rId179"/>
    <p:sldId id="497" r:id="rId180"/>
    <p:sldId id="498" r:id="rId181"/>
    <p:sldId id="499" r:id="rId182"/>
    <p:sldId id="500" r:id="rId183"/>
    <p:sldId id="501" r:id="rId184"/>
    <p:sldId id="502" r:id="rId185"/>
    <p:sldId id="503" r:id="rId186"/>
    <p:sldId id="504" r:id="rId187"/>
    <p:sldId id="505" r:id="rId188"/>
    <p:sldId id="506" r:id="rId189"/>
    <p:sldId id="507" r:id="rId190"/>
    <p:sldId id="508" r:id="rId191"/>
    <p:sldId id="509" r:id="rId192"/>
    <p:sldId id="510" r:id="rId193"/>
    <p:sldId id="511" r:id="rId194"/>
    <p:sldId id="512" r:id="rId195"/>
    <p:sldId id="513" r:id="rId196"/>
    <p:sldId id="514" r:id="rId197"/>
    <p:sldId id="515" r:id="rId198"/>
    <p:sldId id="516" r:id="rId199"/>
    <p:sldId id="517" r:id="rId200"/>
    <p:sldId id="518" r:id="rId201"/>
    <p:sldId id="519" r:id="rId202"/>
    <p:sldId id="520" r:id="rId203"/>
    <p:sldId id="521" r:id="rId204"/>
    <p:sldId id="522" r:id="rId205"/>
    <p:sldId id="523" r:id="rId206"/>
    <p:sldId id="524" r:id="rId207"/>
    <p:sldId id="525" r:id="rId208"/>
    <p:sldId id="526" r:id="rId209"/>
    <p:sldId id="527" r:id="rId210"/>
    <p:sldId id="528" r:id="rId211"/>
    <p:sldId id="529" r:id="rId212"/>
    <p:sldId id="530" r:id="rId213"/>
    <p:sldId id="531" r:id="rId214"/>
    <p:sldId id="532" r:id="rId215"/>
    <p:sldId id="533" r:id="rId216"/>
    <p:sldId id="534" r:id="rId217"/>
    <p:sldId id="535" r:id="rId218"/>
    <p:sldId id="536" r:id="rId219"/>
    <p:sldId id="537" r:id="rId220"/>
    <p:sldId id="538" r:id="rId221"/>
    <p:sldId id="539" r:id="rId222"/>
    <p:sldId id="540" r:id="rId223"/>
    <p:sldId id="541" r:id="rId224"/>
    <p:sldId id="542" r:id="rId225"/>
    <p:sldId id="543" r:id="rId226"/>
    <p:sldId id="544" r:id="rId227"/>
    <p:sldId id="545" r:id="rId228"/>
    <p:sldId id="546" r:id="rId229"/>
    <p:sldId id="547" r:id="rId230"/>
    <p:sldId id="548" r:id="rId231"/>
    <p:sldId id="549" r:id="rId232"/>
    <p:sldId id="550" r:id="rId233"/>
    <p:sldId id="551" r:id="rId234"/>
    <p:sldId id="552" r:id="rId235"/>
    <p:sldId id="553" r:id="rId236"/>
    <p:sldId id="554" r:id="rId237"/>
    <p:sldId id="555" r:id="rId238"/>
    <p:sldId id="556" r:id="rId239"/>
    <p:sldId id="557" r:id="rId240"/>
    <p:sldId id="558" r:id="rId241"/>
    <p:sldId id="559" r:id="rId242"/>
    <p:sldId id="560" r:id="rId243"/>
    <p:sldId id="561" r:id="rId244"/>
    <p:sldId id="562" r:id="rId245"/>
    <p:sldId id="563" r:id="rId246"/>
    <p:sldId id="564" r:id="rId247"/>
    <p:sldId id="565" r:id="rId248"/>
    <p:sldId id="566" r:id="rId249"/>
    <p:sldId id="567" r:id="rId250"/>
    <p:sldId id="568" r:id="rId251"/>
    <p:sldId id="569" r:id="rId252"/>
    <p:sldId id="570" r:id="rId253"/>
    <p:sldId id="571" r:id="rId254"/>
    <p:sldId id="572" r:id="rId255"/>
    <p:sldId id="573" r:id="rId256"/>
    <p:sldId id="574" r:id="rId257"/>
    <p:sldId id="575" r:id="rId258"/>
    <p:sldId id="576" r:id="rId259"/>
    <p:sldId id="577" r:id="rId260"/>
    <p:sldId id="578" r:id="rId261"/>
    <p:sldId id="579" r:id="rId262"/>
    <p:sldId id="580" r:id="rId263"/>
    <p:sldId id="581" r:id="rId264"/>
    <p:sldId id="582" r:id="rId265"/>
    <p:sldId id="583" r:id="rId266"/>
    <p:sldId id="584" r:id="rId267"/>
    <p:sldId id="585" r:id="rId268"/>
    <p:sldId id="586" r:id="rId269"/>
    <p:sldId id="587" r:id="rId270"/>
    <p:sldId id="588" r:id="rId271"/>
    <p:sldId id="589" r:id="rId272"/>
    <p:sldId id="602" r:id="rId273"/>
    <p:sldId id="590" r:id="rId274"/>
    <p:sldId id="591" r:id="rId275"/>
    <p:sldId id="592" r:id="rId276"/>
    <p:sldId id="593" r:id="rId277"/>
    <p:sldId id="600" r:id="rId278"/>
    <p:sldId id="594" r:id="rId279"/>
    <p:sldId id="597" r:id="rId280"/>
    <p:sldId id="358" r:id="rId281"/>
    <p:sldId id="340" r:id="rId282"/>
    <p:sldId id="445" r:id="rId283"/>
    <p:sldId id="599" r:id="rId284"/>
    <p:sldId id="338" r:id="rId285"/>
    <p:sldId id="329" r:id="rId286"/>
    <p:sldId id="330" r:id="rId287"/>
    <p:sldId id="331" r:id="rId288"/>
    <p:sldId id="332" r:id="rId289"/>
    <p:sldId id="333" r:id="rId290"/>
    <p:sldId id="334" r:id="rId291"/>
    <p:sldId id="335" r:id="rId292"/>
    <p:sldId id="336" r:id="rId293"/>
    <p:sldId id="337" r:id="rId294"/>
    <p:sldId id="296" r:id="rId295"/>
    <p:sldId id="399" r:id="rId296"/>
    <p:sldId id="598" r:id="rId297"/>
  </p:sldIdLst>
  <p:sldSz cx="9144000" cy="6858000" type="screen4x3"/>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00B7FF"/>
    <a:srgbClr val="00FF00"/>
    <a:srgbClr val="FF7400"/>
    <a:srgbClr val="00D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657" autoAdjust="0"/>
  </p:normalViewPr>
  <p:slideViewPr>
    <p:cSldViewPr>
      <p:cViewPr>
        <p:scale>
          <a:sx n="75" d="100"/>
          <a:sy n="75" d="100"/>
        </p:scale>
        <p:origin x="-2640" y="-123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presProps" Target="presProps.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viewProps" Target="viewProp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notesMaster" Target="notesMasters/notesMaster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4021138" y="0"/>
            <a:ext cx="3076575" cy="511175"/>
          </a:xfrm>
          <a:prstGeom prst="rect">
            <a:avLst/>
          </a:prstGeom>
        </p:spPr>
        <p:txBody>
          <a:bodyPr vert="horz" lIns="91440" tIns="45720" rIns="91440" bIns="45720" rtlCol="0"/>
          <a:lstStyle>
            <a:lvl1pPr algn="r">
              <a:defRPr sz="1200"/>
            </a:lvl1pPr>
          </a:lstStyle>
          <a:p>
            <a:fld id="{E842BA29-3F00-4EE9-95D9-5782F07C2E23}" type="datetimeFigureOut">
              <a:rPr lang="en-US" smtClean="0"/>
              <a:pPr/>
              <a:t>4/16/2013</a:t>
            </a:fld>
            <a:endParaRPr lang="en-US"/>
          </a:p>
        </p:txBody>
      </p:sp>
      <p:sp>
        <p:nvSpPr>
          <p:cNvPr id="4" name="Folienbildplatzhalt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709613" y="4860925"/>
            <a:ext cx="5680075" cy="4605338"/>
          </a:xfrm>
          <a:prstGeom prst="rect">
            <a:avLst/>
          </a:prstGeom>
        </p:spPr>
        <p:txBody>
          <a:bodyPr vert="horz" lIns="91440" tIns="45720" rIns="91440" bIns="45720"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6" name="Fußzeilenplatzhalter 5"/>
          <p:cNvSpPr>
            <a:spLocks noGrp="1"/>
          </p:cNvSpPr>
          <p:nvPr>
            <p:ph type="ftr" sz="quarter" idx="4"/>
          </p:nvPr>
        </p:nvSpPr>
        <p:spPr>
          <a:xfrm>
            <a:off x="0" y="9721850"/>
            <a:ext cx="3076575" cy="511175"/>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4021138" y="9721850"/>
            <a:ext cx="3076575" cy="511175"/>
          </a:xfrm>
          <a:prstGeom prst="rect">
            <a:avLst/>
          </a:prstGeom>
        </p:spPr>
        <p:txBody>
          <a:bodyPr vert="horz" lIns="91440" tIns="45720" rIns="91440" bIns="45720" rtlCol="0" anchor="b"/>
          <a:lstStyle>
            <a:lvl1pPr algn="r">
              <a:defRPr sz="1200"/>
            </a:lvl1pPr>
          </a:lstStyle>
          <a:p>
            <a:fld id="{3D1CB767-9A7C-4292-9A32-0261AC704A14}" type="slidenum">
              <a:rPr lang="en-US" smtClean="0"/>
              <a:pPr/>
              <a:t>‹Nr.›</a:t>
            </a:fld>
            <a:endParaRPr lang="en-US"/>
          </a:p>
        </p:txBody>
      </p:sp>
    </p:spTree>
    <p:extLst>
      <p:ext uri="{BB962C8B-B14F-4D97-AF65-F5344CB8AC3E}">
        <p14:creationId xmlns:p14="http://schemas.microsoft.com/office/powerpoint/2010/main" val="4027438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Wie entscheidet man, ob etwas</a:t>
            </a:r>
            <a:r>
              <a:rPr lang="de-DE" baseline="0" dirty="0" smtClean="0"/>
              <a:t> einfach ist? </a:t>
            </a:r>
            <a:endParaRPr lang="en-US" dirty="0"/>
          </a:p>
        </p:txBody>
      </p:sp>
      <p:sp>
        <p:nvSpPr>
          <p:cNvPr id="4" name="Foliennummernplatzhalter 3"/>
          <p:cNvSpPr>
            <a:spLocks noGrp="1"/>
          </p:cNvSpPr>
          <p:nvPr>
            <p:ph type="sldNum" sz="quarter" idx="10"/>
          </p:nvPr>
        </p:nvSpPr>
        <p:spPr/>
        <p:txBody>
          <a:bodyPr/>
          <a:lstStyle/>
          <a:p>
            <a:fld id="{3D1CB767-9A7C-4292-9A32-0261AC704A14}" type="slidenum">
              <a:rPr lang="en-US" smtClean="0"/>
              <a:pPr/>
              <a:t>36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Diese Folie ist ein Nullobjekt</a:t>
            </a:r>
            <a:endParaRPr lang="en-US" dirty="0"/>
          </a:p>
        </p:txBody>
      </p:sp>
      <p:sp>
        <p:nvSpPr>
          <p:cNvPr id="4" name="Foliennummernplatzhalter 3"/>
          <p:cNvSpPr>
            <a:spLocks noGrp="1"/>
          </p:cNvSpPr>
          <p:nvPr>
            <p:ph type="sldNum" sz="quarter" idx="10"/>
          </p:nvPr>
        </p:nvSpPr>
        <p:spPr/>
        <p:txBody>
          <a:bodyPr/>
          <a:lstStyle/>
          <a:p>
            <a:fld id="{3D1CB767-9A7C-4292-9A32-0261AC704A14}" type="slidenum">
              <a:rPr lang="en-US" smtClean="0"/>
              <a:pPr/>
              <a:t>50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Diese Folie ist ein Nullobjekt</a:t>
            </a:r>
            <a:endParaRPr lang="en-US" dirty="0"/>
          </a:p>
        </p:txBody>
      </p:sp>
      <p:sp>
        <p:nvSpPr>
          <p:cNvPr id="4" name="Foliennummernplatzhalter 3"/>
          <p:cNvSpPr>
            <a:spLocks noGrp="1"/>
          </p:cNvSpPr>
          <p:nvPr>
            <p:ph type="sldNum" sz="quarter" idx="10"/>
          </p:nvPr>
        </p:nvSpPr>
        <p:spPr/>
        <p:txBody>
          <a:bodyPr/>
          <a:lstStyle/>
          <a:p>
            <a:fld id="{3D1CB767-9A7C-4292-9A32-0261AC704A14}" type="slidenum">
              <a:rPr lang="en-US" smtClean="0"/>
              <a:pPr/>
              <a:t>51</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Klappt</a:t>
            </a:r>
            <a:r>
              <a:rPr lang="de-DE" baseline="0" dirty="0" smtClean="0"/>
              <a:t> das auch mit Worten? Oder nur visuell? </a:t>
            </a:r>
            <a:endParaRPr lang="en-US" dirty="0"/>
          </a:p>
        </p:txBody>
      </p:sp>
      <p:sp>
        <p:nvSpPr>
          <p:cNvPr id="4" name="Foliennummernplatzhalter 3"/>
          <p:cNvSpPr>
            <a:spLocks noGrp="1"/>
          </p:cNvSpPr>
          <p:nvPr>
            <p:ph type="sldNum" sz="quarter" idx="10"/>
          </p:nvPr>
        </p:nvSpPr>
        <p:spPr/>
        <p:txBody>
          <a:bodyPr/>
          <a:lstStyle/>
          <a:p>
            <a:fld id="{1BF86264-EC1B-4B19-8F55-7D3ABAE85A36}" type="slidenum">
              <a:rPr lang="en-US" smtClean="0"/>
              <a:pPr/>
              <a:t>171</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en-US" dirty="0" smtClean="0"/>
              <a:t>WEASEL</a:t>
            </a:r>
            <a:r>
              <a:rPr lang="en-US" baseline="0" dirty="0" smtClean="0"/>
              <a:t> WORDS </a:t>
            </a:r>
            <a:r>
              <a:rPr lang="en-US" baseline="0" dirty="0" err="1" smtClean="0"/>
              <a:t>Verstecken</a:t>
            </a:r>
            <a:r>
              <a:rPr lang="en-US" baseline="0" dirty="0" smtClean="0"/>
              <a:t> </a:t>
            </a:r>
            <a:r>
              <a:rPr lang="en-US" baseline="0" dirty="0" err="1" smtClean="0"/>
              <a:t>Konzepte</a:t>
            </a:r>
            <a:endParaRPr lang="en-US" dirty="0"/>
          </a:p>
        </p:txBody>
      </p:sp>
      <p:sp>
        <p:nvSpPr>
          <p:cNvPr id="4" name="Foliennummernplatzhalter 3"/>
          <p:cNvSpPr>
            <a:spLocks noGrp="1"/>
          </p:cNvSpPr>
          <p:nvPr>
            <p:ph type="sldNum" sz="quarter" idx="10"/>
          </p:nvPr>
        </p:nvSpPr>
        <p:spPr/>
        <p:txBody>
          <a:bodyPr/>
          <a:lstStyle/>
          <a:p>
            <a:fld id="{1BF86264-EC1B-4B19-8F55-7D3ABAE85A36}" type="slidenum">
              <a:rPr lang="en-US" smtClean="0"/>
              <a:pPr/>
              <a:t>238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Und </a:t>
            </a:r>
            <a:r>
              <a:rPr lang="en-US" dirty="0" err="1" smtClean="0"/>
              <a:t>damit</a:t>
            </a:r>
            <a:r>
              <a:rPr lang="en-US" dirty="0" smtClean="0"/>
              <a:t> w</a:t>
            </a:r>
            <a:r>
              <a:rPr lang="de-DE" dirty="0" err="1" smtClean="0"/>
              <a:t>ären</a:t>
            </a:r>
            <a:r>
              <a:rPr lang="de-DE" baseline="0" dirty="0" smtClean="0"/>
              <a:t> wir schon beim nächsten </a:t>
            </a:r>
            <a:r>
              <a:rPr lang="de-DE" baseline="0" dirty="0" err="1" smtClean="0"/>
              <a:t>Weaselword</a:t>
            </a:r>
            <a:endParaRPr lang="de-DE" dirty="0"/>
          </a:p>
        </p:txBody>
      </p:sp>
      <p:sp>
        <p:nvSpPr>
          <p:cNvPr id="4" name="Foliennummernplatzhalter 3"/>
          <p:cNvSpPr>
            <a:spLocks noGrp="1"/>
          </p:cNvSpPr>
          <p:nvPr>
            <p:ph type="sldNum" sz="quarter" idx="10"/>
          </p:nvPr>
        </p:nvSpPr>
        <p:spPr/>
        <p:txBody>
          <a:bodyPr/>
          <a:lstStyle/>
          <a:p>
            <a:fld id="{1BF86264-EC1B-4B19-8F55-7D3ABAE85A36}" type="slidenum">
              <a:rPr lang="en-US" smtClean="0"/>
              <a:pPr/>
              <a:t>250</a:t>
            </a:fld>
            <a:endParaRPr lang="en-US"/>
          </a:p>
        </p:txBody>
      </p:sp>
    </p:spTree>
    <p:extLst>
      <p:ext uri="{BB962C8B-B14F-4D97-AF65-F5344CB8AC3E}">
        <p14:creationId xmlns:p14="http://schemas.microsoft.com/office/powerpoint/2010/main" val="1932979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971600" y="2708920"/>
            <a:ext cx="7200800" cy="1440160"/>
          </a:xfrm>
        </p:spPr>
        <p:txBody>
          <a:bodyPr lIns="0" tIns="0" rIns="0" bIns="0">
            <a:noAutofit/>
          </a:bodyPr>
          <a:lstStyle>
            <a:lvl1pPr>
              <a:defRPr sz="11500">
                <a:solidFill>
                  <a:srgbClr val="FF7400"/>
                </a:solidFill>
              </a:defRPr>
            </a:lvl1pPr>
          </a:lstStyle>
          <a:p>
            <a:r>
              <a:rPr lang="de-DE" dirty="0" smtClean="0"/>
              <a:t>CONTENT</a:t>
            </a:r>
            <a:endParaRPr lang="en-US" dirty="0"/>
          </a:p>
        </p:txBody>
      </p:sp>
      <p:sp>
        <p:nvSpPr>
          <p:cNvPr id="14" name="Textplatzhalter 13"/>
          <p:cNvSpPr>
            <a:spLocks noGrp="1"/>
          </p:cNvSpPr>
          <p:nvPr>
            <p:ph type="body" sz="quarter" idx="10" hasCustomPrompt="1"/>
          </p:nvPr>
        </p:nvSpPr>
        <p:spPr>
          <a:xfrm>
            <a:off x="971600" y="1989138"/>
            <a:ext cx="7200850" cy="719137"/>
          </a:xfrm>
          <a:prstGeom prst="rect">
            <a:avLst/>
          </a:prstGeom>
        </p:spPr>
        <p:txBody>
          <a:bodyPr lIns="0" tIns="0" rIns="0" bIns="0" anchor="b" anchorCtr="1"/>
          <a:lstStyle>
            <a:lvl1pPr algn="ctr">
              <a:buFontTx/>
              <a:buNone/>
              <a:defRPr sz="4800" b="0">
                <a:solidFill>
                  <a:schemeClr val="tx1">
                    <a:lumMod val="75000"/>
                    <a:lumOff val="25000"/>
                  </a:schemeClr>
                </a:solidFill>
                <a:latin typeface="Lobster 1.4" pitchFamily="50" charset="0"/>
              </a:defRPr>
            </a:lvl1pPr>
          </a:lstStyle>
          <a:p>
            <a:pPr lvl="0"/>
            <a:r>
              <a:rPr lang="de-DE" dirty="0" smtClean="0"/>
              <a:t>Content</a:t>
            </a:r>
            <a:endParaRPr lang="en-US" dirty="0"/>
          </a:p>
        </p:txBody>
      </p:sp>
      <p:sp>
        <p:nvSpPr>
          <p:cNvPr id="15" name="Textplatzhalter 13"/>
          <p:cNvSpPr>
            <a:spLocks noGrp="1"/>
          </p:cNvSpPr>
          <p:nvPr>
            <p:ph type="body" sz="quarter" idx="11" hasCustomPrompt="1"/>
          </p:nvPr>
        </p:nvSpPr>
        <p:spPr>
          <a:xfrm>
            <a:off x="971600" y="3933056"/>
            <a:ext cx="7200850" cy="935161"/>
          </a:xfrm>
          <a:prstGeom prst="rect">
            <a:avLst/>
          </a:prstGeom>
        </p:spPr>
        <p:txBody>
          <a:bodyPr lIns="0" tIns="0" rIns="0" bIns="0" anchor="t" anchorCtr="1"/>
          <a:lstStyle>
            <a:lvl1pPr algn="ctr">
              <a:buFontTx/>
              <a:buNone/>
              <a:defRPr sz="4800" b="0">
                <a:solidFill>
                  <a:schemeClr val="tx1">
                    <a:lumMod val="75000"/>
                    <a:lumOff val="25000"/>
                  </a:schemeClr>
                </a:solidFill>
                <a:latin typeface="Lobster 1.4" pitchFamily="50" charset="0"/>
              </a:defRPr>
            </a:lvl1pPr>
          </a:lstStyle>
          <a:p>
            <a:pPr lvl="0"/>
            <a:r>
              <a:rPr lang="de-DE" dirty="0" smtClean="0"/>
              <a:t>Content</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457200" y="1600200"/>
            <a:ext cx="8229600" cy="4525963"/>
          </a:xfrm>
          <a:prstGeom prst="rect">
            <a:avLst/>
          </a:prstGeo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16.04.2013</a:t>
            </a:fld>
            <a:endParaRPr lang="de-DE"/>
          </a:p>
        </p:txBody>
      </p:sp>
      <p:sp>
        <p:nvSpPr>
          <p:cNvPr id="5" name="Fußzeilenplatzhalter 4"/>
          <p:cNvSpPr>
            <a:spLocks noGrp="1"/>
          </p:cNvSpPr>
          <p:nvPr>
            <p:ph type="ftr" sz="quarter" idx="11"/>
          </p:nvPr>
        </p:nvSpPr>
        <p:spPr>
          <a:xfrm>
            <a:off x="3124200" y="6356350"/>
            <a:ext cx="2895600" cy="365125"/>
          </a:xfrm>
          <a:prstGeom prst="rect">
            <a:avLst/>
          </a:prstGeom>
        </p:spPr>
        <p:txBody>
          <a:bodyPr/>
          <a:lstStyle/>
          <a:p>
            <a:endParaRPr lang="de-DE"/>
          </a:p>
        </p:txBody>
      </p:sp>
      <p:sp>
        <p:nvSpPr>
          <p:cNvPr id="6" name="Foliennummernplatzhalter 5"/>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 durch Klicken hinzufügen</a:t>
            </a:r>
            <a:endParaRPr lang="de-DE"/>
          </a:p>
        </p:txBody>
      </p:sp>
      <p:sp>
        <p:nvSpPr>
          <p:cNvPr id="3" name="Vertikaler Textplatzhalter 2"/>
          <p:cNvSpPr>
            <a:spLocks noGrp="1"/>
          </p:cNvSpPr>
          <p:nvPr>
            <p:ph type="body" orient="vert" idx="1"/>
          </p:nvPr>
        </p:nvSpPr>
        <p:spPr>
          <a:xfrm>
            <a:off x="457200" y="274638"/>
            <a:ext cx="6019800" cy="5851525"/>
          </a:xfrm>
          <a:prstGeom prst="rect">
            <a:avLst/>
          </a:prstGeo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16.04.2013</a:t>
            </a:fld>
            <a:endParaRPr lang="de-DE"/>
          </a:p>
        </p:txBody>
      </p:sp>
      <p:sp>
        <p:nvSpPr>
          <p:cNvPr id="5" name="Fußzeilenplatzhalter 4"/>
          <p:cNvSpPr>
            <a:spLocks noGrp="1"/>
          </p:cNvSpPr>
          <p:nvPr>
            <p:ph type="ftr" sz="quarter" idx="11"/>
          </p:nvPr>
        </p:nvSpPr>
        <p:spPr>
          <a:xfrm>
            <a:off x="3124200" y="6356350"/>
            <a:ext cx="2895600" cy="365125"/>
          </a:xfrm>
          <a:prstGeom prst="rect">
            <a:avLst/>
          </a:prstGeom>
        </p:spPr>
        <p:txBody>
          <a:bodyPr/>
          <a:lstStyle/>
          <a:p>
            <a:endParaRPr lang="de-DE"/>
          </a:p>
        </p:txBody>
      </p:sp>
      <p:sp>
        <p:nvSpPr>
          <p:cNvPr id="6" name="Foliennummernplatzhalter 5"/>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a:noFill/>
        </p:spPr>
        <p:txBody>
          <a:bodyPr/>
          <a:lstStyle>
            <a:lvl1pPr>
              <a:defRPr/>
            </a:lvl1pPr>
          </a:lstStyle>
          <a:p>
            <a:r>
              <a:rPr lang="de-DE" dirty="0" smtClean="0"/>
              <a:t>Bearbeiten</a:t>
            </a:r>
            <a:endParaRPr lang="de-DE" dirty="0"/>
          </a:p>
        </p:txBody>
      </p:sp>
      <p:sp>
        <p:nvSpPr>
          <p:cNvPr id="3" name="Inhaltsplatzhalter 2"/>
          <p:cNvSpPr>
            <a:spLocks noGrp="1"/>
          </p:cNvSpPr>
          <p:nvPr>
            <p:ph idx="1"/>
          </p:nvPr>
        </p:nvSpPr>
        <p:spPr>
          <a:xfrm>
            <a:off x="0" y="1412776"/>
            <a:ext cx="9144000" cy="5184576"/>
          </a:xfrm>
          <a:prstGeom prst="rect">
            <a:avLst/>
          </a:prstGeo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10"/>
          </p:nvPr>
        </p:nvSpPr>
        <p:spPr>
          <a:xfrm>
            <a:off x="0" y="6597352"/>
            <a:ext cx="1691680" cy="260648"/>
          </a:xfrm>
          <a:prstGeom prst="rect">
            <a:avLst/>
          </a:prstGeom>
        </p:spPr>
        <p:txBody>
          <a:bodyPr/>
          <a:lstStyle/>
          <a:p>
            <a:fld id="{49009F1C-25D2-4D02-B5E1-1CF1D044B88A}" type="datetime1">
              <a:rPr lang="de-DE" smtClean="0"/>
              <a:pPr/>
              <a:t>16.04.2013</a:t>
            </a:fld>
            <a:endParaRPr lang="de-DE"/>
          </a:p>
        </p:txBody>
      </p:sp>
      <p:sp>
        <p:nvSpPr>
          <p:cNvPr id="5" name="Fußzeilenplatzhalter 4"/>
          <p:cNvSpPr>
            <a:spLocks noGrp="1"/>
          </p:cNvSpPr>
          <p:nvPr>
            <p:ph type="ftr" sz="quarter" idx="11"/>
          </p:nvPr>
        </p:nvSpPr>
        <p:spPr>
          <a:xfrm>
            <a:off x="1691680" y="6597352"/>
            <a:ext cx="5760640" cy="260648"/>
          </a:xfrm>
          <a:prstGeom prst="rect">
            <a:avLst/>
          </a:prstGeom>
        </p:spPr>
        <p:txBody>
          <a:bodyPr/>
          <a:lstStyle/>
          <a:p>
            <a:endParaRPr lang="de-DE"/>
          </a:p>
        </p:txBody>
      </p:sp>
      <p:sp>
        <p:nvSpPr>
          <p:cNvPr id="6" name="Foliennummernplatzhalter 5"/>
          <p:cNvSpPr>
            <a:spLocks noGrp="1"/>
          </p:cNvSpPr>
          <p:nvPr>
            <p:ph type="sldNum" sz="quarter" idx="12"/>
          </p:nvPr>
        </p:nvSpPr>
        <p:spPr>
          <a:xfrm>
            <a:off x="7452320" y="6597352"/>
            <a:ext cx="1691680" cy="260648"/>
          </a:xfrm>
          <a:prstGeom prst="rect">
            <a:avLst/>
          </a:prstGeom>
        </p:spPr>
        <p:txBody>
          <a:bodyPr/>
          <a:lstStyle/>
          <a:p>
            <a:fld id="{84001CC4-1CE1-4BBA-BB24-049787A9E303}" type="slidenum">
              <a:rPr lang="de-DE" smtClean="0"/>
              <a:pPr/>
              <a:t>‹Nr.›</a:t>
            </a:fld>
            <a:endParaRPr lang="de-DE"/>
          </a:p>
        </p:txBody>
      </p:sp>
    </p:spTree>
    <p:extLst>
      <p:ext uri="{BB962C8B-B14F-4D97-AF65-F5344CB8AC3E}">
        <p14:creationId xmlns:p14="http://schemas.microsoft.com/office/powerpoint/2010/main" val="3524703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elfolie">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685800" y="2130425"/>
            <a:ext cx="7772400" cy="1470025"/>
          </a:xfrm>
        </p:spPr>
        <p:txBody>
          <a:bodyPr/>
          <a:lstStyle>
            <a:lvl1pPr>
              <a:defRPr/>
            </a:lvl1pPr>
          </a:lstStyle>
          <a:p>
            <a:r>
              <a:rPr lang="de-DE" dirty="0" smtClean="0"/>
              <a:t>Bearbeiten</a:t>
            </a:r>
            <a:endParaRPr lang="de-DE" dirty="0"/>
          </a:p>
        </p:txBody>
      </p:sp>
      <p:sp>
        <p:nvSpPr>
          <p:cNvPr id="3" name="Untertitel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a:xfrm>
            <a:off x="0" y="6597352"/>
            <a:ext cx="1691680" cy="260648"/>
          </a:xfrm>
          <a:prstGeom prst="rect">
            <a:avLst/>
          </a:prstGeom>
        </p:spPr>
        <p:txBody>
          <a:bodyPr/>
          <a:lstStyle/>
          <a:p>
            <a:fld id="{8E508044-0D94-401F-9C78-3F61CF8331A4}" type="datetime1">
              <a:rPr lang="de-DE" smtClean="0"/>
              <a:pPr/>
              <a:t>16.04.2013</a:t>
            </a:fld>
            <a:endParaRPr lang="de-DE"/>
          </a:p>
        </p:txBody>
      </p:sp>
      <p:sp>
        <p:nvSpPr>
          <p:cNvPr id="5" name="Fußzeilenplatzhalter 4"/>
          <p:cNvSpPr>
            <a:spLocks noGrp="1"/>
          </p:cNvSpPr>
          <p:nvPr>
            <p:ph type="ftr" sz="quarter" idx="11"/>
          </p:nvPr>
        </p:nvSpPr>
        <p:spPr>
          <a:xfrm>
            <a:off x="1691680" y="6597352"/>
            <a:ext cx="5760640" cy="260648"/>
          </a:xfrm>
          <a:prstGeom prst="rect">
            <a:avLst/>
          </a:prstGeom>
        </p:spPr>
        <p:txBody>
          <a:bodyPr/>
          <a:lstStyle/>
          <a:p>
            <a:endParaRPr lang="de-DE"/>
          </a:p>
        </p:txBody>
      </p:sp>
      <p:sp>
        <p:nvSpPr>
          <p:cNvPr id="6" name="Foliennummernplatzhalter 5"/>
          <p:cNvSpPr>
            <a:spLocks noGrp="1"/>
          </p:cNvSpPr>
          <p:nvPr>
            <p:ph type="sldNum" sz="quarter" idx="12"/>
          </p:nvPr>
        </p:nvSpPr>
        <p:spPr>
          <a:xfrm>
            <a:off x="7452320" y="6597352"/>
            <a:ext cx="1691680" cy="260648"/>
          </a:xfrm>
          <a:prstGeom prst="rect">
            <a:avLst/>
          </a:prstGeom>
        </p:spPr>
        <p:txBody>
          <a:bodyPr/>
          <a:lstStyle/>
          <a:p>
            <a:fld id="{84001CC4-1CE1-4BBA-BB24-049787A9E303}" type="slidenum">
              <a:rPr lang="de-DE" smtClean="0"/>
              <a:pPr/>
              <a:t>‹Nr.›</a:t>
            </a:fld>
            <a:endParaRPr lang="de-DE"/>
          </a:p>
        </p:txBody>
      </p:sp>
    </p:spTree>
    <p:extLst>
      <p:ext uri="{BB962C8B-B14F-4D97-AF65-F5344CB8AC3E}">
        <p14:creationId xmlns:p14="http://schemas.microsoft.com/office/powerpoint/2010/main" val="1567856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lvl1pPr>
              <a:defRPr sz="5400"/>
            </a:lvl1pPr>
          </a:lstStyle>
          <a:p>
            <a:r>
              <a:rPr lang="de-DE" dirty="0" smtClean="0"/>
              <a:t>Titelmasterformat durch Klicken bearbeiten</a:t>
            </a:r>
            <a:endParaRPr lang="de-DE"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Textmasterformate durch Klicken bearbeiten</a:t>
            </a:r>
          </a:p>
        </p:txBody>
      </p:sp>
      <p:sp>
        <p:nvSpPr>
          <p:cNvPr id="4" name="Datumsplatzhalter 3"/>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16.04.2013</a:t>
            </a:fld>
            <a:endParaRPr lang="de-DE"/>
          </a:p>
        </p:txBody>
      </p:sp>
      <p:sp>
        <p:nvSpPr>
          <p:cNvPr id="5" name="Fußzeilenplatzhalter 4"/>
          <p:cNvSpPr>
            <a:spLocks noGrp="1"/>
          </p:cNvSpPr>
          <p:nvPr>
            <p:ph type="ftr" sz="quarter" idx="11"/>
          </p:nvPr>
        </p:nvSpPr>
        <p:spPr>
          <a:xfrm>
            <a:off x="3124200" y="6356350"/>
            <a:ext cx="2895600" cy="365125"/>
          </a:xfrm>
          <a:prstGeom prst="rect">
            <a:avLst/>
          </a:prstGeom>
        </p:spPr>
        <p:txBody>
          <a:bodyPr/>
          <a:lstStyle/>
          <a:p>
            <a:endParaRPr lang="de-DE"/>
          </a:p>
        </p:txBody>
      </p:sp>
      <p:sp>
        <p:nvSpPr>
          <p:cNvPr id="6" name="Foliennummernplatzhalter 5"/>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16.04.2013</a:t>
            </a:fld>
            <a:endParaRPr lang="de-DE"/>
          </a:p>
        </p:txBody>
      </p:sp>
      <p:sp>
        <p:nvSpPr>
          <p:cNvPr id="6" name="Fußzeilenplatzhalter 5"/>
          <p:cNvSpPr>
            <a:spLocks noGrp="1"/>
          </p:cNvSpPr>
          <p:nvPr>
            <p:ph type="ftr" sz="quarter" idx="11"/>
          </p:nvPr>
        </p:nvSpPr>
        <p:spPr>
          <a:xfrm>
            <a:off x="3124200" y="6356350"/>
            <a:ext cx="2895600" cy="365125"/>
          </a:xfrm>
          <a:prstGeom prst="rect">
            <a:avLst/>
          </a:prstGeom>
        </p:spPr>
        <p:txBody>
          <a:bodyPr/>
          <a:lstStyle/>
          <a:p>
            <a:endParaRPr lang="de-DE"/>
          </a:p>
        </p:txBody>
      </p:sp>
      <p:sp>
        <p:nvSpPr>
          <p:cNvPr id="7" name="Foliennummernplatzhalter 6"/>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16.04.2013</a:t>
            </a:fld>
            <a:endParaRPr lang="de-DE"/>
          </a:p>
        </p:txBody>
      </p:sp>
      <p:sp>
        <p:nvSpPr>
          <p:cNvPr id="8" name="Fußzeilenplatzhalter 7"/>
          <p:cNvSpPr>
            <a:spLocks noGrp="1"/>
          </p:cNvSpPr>
          <p:nvPr>
            <p:ph type="ftr" sz="quarter" idx="11"/>
          </p:nvPr>
        </p:nvSpPr>
        <p:spPr>
          <a:xfrm>
            <a:off x="3124200" y="6356350"/>
            <a:ext cx="2895600" cy="365125"/>
          </a:xfrm>
          <a:prstGeom prst="rect">
            <a:avLst/>
          </a:prstGeom>
        </p:spPr>
        <p:txBody>
          <a:bodyPr/>
          <a:lstStyle/>
          <a:p>
            <a:endParaRPr lang="de-DE"/>
          </a:p>
        </p:txBody>
      </p:sp>
      <p:sp>
        <p:nvSpPr>
          <p:cNvPr id="9" name="Foliennummernplatzhalter 8"/>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16.04.2013</a:t>
            </a:fld>
            <a:endParaRPr lang="de-DE"/>
          </a:p>
        </p:txBody>
      </p:sp>
      <p:sp>
        <p:nvSpPr>
          <p:cNvPr id="4" name="Fußzeilenplatzhalter 3"/>
          <p:cNvSpPr>
            <a:spLocks noGrp="1"/>
          </p:cNvSpPr>
          <p:nvPr>
            <p:ph type="ftr" sz="quarter" idx="11"/>
          </p:nvPr>
        </p:nvSpPr>
        <p:spPr>
          <a:xfrm>
            <a:off x="3124200" y="6356350"/>
            <a:ext cx="2895600" cy="365125"/>
          </a:xfrm>
          <a:prstGeom prst="rect">
            <a:avLst/>
          </a:prstGeom>
        </p:spPr>
        <p:txBody>
          <a:bodyPr/>
          <a:lstStyle/>
          <a:p>
            <a:endParaRPr lang="de-DE"/>
          </a:p>
        </p:txBody>
      </p:sp>
      <p:sp>
        <p:nvSpPr>
          <p:cNvPr id="5" name="Foliennummernplatzhalter 4"/>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16.04.2013</a:t>
            </a:fld>
            <a:endParaRPr lang="de-DE"/>
          </a:p>
        </p:txBody>
      </p:sp>
      <p:sp>
        <p:nvSpPr>
          <p:cNvPr id="3" name="Fußzeilenplatzhalter 2"/>
          <p:cNvSpPr>
            <a:spLocks noGrp="1"/>
          </p:cNvSpPr>
          <p:nvPr>
            <p:ph type="ftr" sz="quarter" idx="11"/>
          </p:nvPr>
        </p:nvSpPr>
        <p:spPr>
          <a:xfrm>
            <a:off x="3124200" y="6356350"/>
            <a:ext cx="2895600" cy="365125"/>
          </a:xfrm>
          <a:prstGeom prst="rect">
            <a:avLst/>
          </a:prstGeom>
        </p:spPr>
        <p:txBody>
          <a:bodyPr/>
          <a:lstStyle/>
          <a:p>
            <a:endParaRPr lang="de-DE"/>
          </a:p>
        </p:txBody>
      </p:sp>
      <p:sp>
        <p:nvSpPr>
          <p:cNvPr id="4" name="Foliennummernplatzhalter 3"/>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16.04.2013</a:t>
            </a:fld>
            <a:endParaRPr lang="de-DE"/>
          </a:p>
        </p:txBody>
      </p:sp>
      <p:sp>
        <p:nvSpPr>
          <p:cNvPr id="6" name="Fußzeilenplatzhalter 5"/>
          <p:cNvSpPr>
            <a:spLocks noGrp="1"/>
          </p:cNvSpPr>
          <p:nvPr>
            <p:ph type="ftr" sz="quarter" idx="11"/>
          </p:nvPr>
        </p:nvSpPr>
        <p:spPr>
          <a:xfrm>
            <a:off x="3124200" y="6356350"/>
            <a:ext cx="2895600" cy="365125"/>
          </a:xfrm>
          <a:prstGeom prst="rect">
            <a:avLst/>
          </a:prstGeom>
        </p:spPr>
        <p:txBody>
          <a:bodyPr/>
          <a:lstStyle/>
          <a:p>
            <a:endParaRPr lang="de-DE"/>
          </a:p>
        </p:txBody>
      </p:sp>
      <p:sp>
        <p:nvSpPr>
          <p:cNvPr id="7" name="Foliennummernplatzhalter 6"/>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16.04.2013</a:t>
            </a:fld>
            <a:endParaRPr lang="de-DE"/>
          </a:p>
        </p:txBody>
      </p:sp>
      <p:sp>
        <p:nvSpPr>
          <p:cNvPr id="6" name="Fußzeilenplatzhalter 5"/>
          <p:cNvSpPr>
            <a:spLocks noGrp="1"/>
          </p:cNvSpPr>
          <p:nvPr>
            <p:ph type="ftr" sz="quarter" idx="11"/>
          </p:nvPr>
        </p:nvSpPr>
        <p:spPr>
          <a:xfrm>
            <a:off x="3124200" y="6356350"/>
            <a:ext cx="2895600" cy="365125"/>
          </a:xfrm>
          <a:prstGeom prst="rect">
            <a:avLst/>
          </a:prstGeom>
        </p:spPr>
        <p:txBody>
          <a:bodyPr/>
          <a:lstStyle/>
          <a:p>
            <a:endParaRPr lang="de-DE"/>
          </a:p>
        </p:txBody>
      </p:sp>
      <p:sp>
        <p:nvSpPr>
          <p:cNvPr id="7" name="Foliennummernplatzhalter 6"/>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971600" y="1268760"/>
            <a:ext cx="7200800" cy="4320480"/>
          </a:xfrm>
          <a:prstGeom prst="rect">
            <a:avLst/>
          </a:prstGeom>
        </p:spPr>
        <p:txBody>
          <a:bodyPr vert="horz" lIns="91440" tIns="45720" rIns="91440" bIns="45720" rtlCol="0" anchor="ctr">
            <a:normAutofit/>
          </a:bodyPr>
          <a:lstStyle/>
          <a:p>
            <a:r>
              <a:rPr lang="de-DE" noProof="0" dirty="0" smtClean="0"/>
              <a:t>CONTENT</a:t>
            </a:r>
            <a:endParaRPr lang="de-DE" noProof="0" dirty="0"/>
          </a:p>
        </p:txBody>
      </p:sp>
    </p:spTree>
  </p:cSld>
  <p:clrMap bg1="lt1" tx1="dk1" bg2="lt2" tx2="dk2" accent1="accent1" accent2="accent2" accent3="accent3" accent4="accent4" accent5="accent5" accent6="accent6" hlink="hlink" folHlink="folHlink"/>
  <p:sldLayoutIdLst>
    <p:sldLayoutId id="2147483660"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iming>
    <p:tnLst>
      <p:par>
        <p:cTn id="1" dur="indefinite" restart="never" nodeType="tmRoot"/>
      </p:par>
    </p:tnLst>
  </p:timing>
  <p:txStyles>
    <p:titleStyle>
      <a:lvl1pPr algn="ctr" defTabSz="914400" rtl="0" eaLnBrk="1" latinLnBrk="0" hangingPunct="1">
        <a:spcBef>
          <a:spcPct val="0"/>
        </a:spcBef>
        <a:buNone/>
        <a:defRPr sz="9600" kern="1200">
          <a:solidFill>
            <a:srgbClr val="00B7FF"/>
          </a:solidFill>
          <a:latin typeface="Bebas Neue"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hyperlink" Target="http://jmrtn.com/notes/2012/02/17/design-patterns.html" TargetMode="External"/><Relationship Id="rId2" Type="http://schemas.openxmlformats.org/officeDocument/2006/relationships/hyperlink" Target="https://twitter.com/"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e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3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hyperlink" Target="http://www.classnamer.com/" TargetMode="Externa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tatic.springsource.org/spring/docs/2.5.x/api/org/springframework/aop/framework/AbstractSingletonProxyFactoryBean.html" TargetMode="Externa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e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hyperlink" Target="https://github.com/jenkinsci/jenkins/blob/master/core/src/main/java/jenkins/model/Jenkins.java" TargetMode="Externa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hyperlink" Target="http://jmrtn.com/notes/2012/02/17/design-patterns.html" TargetMode="External"/><Relationship Id="rId2" Type="http://schemas.openxmlformats.org/officeDocument/2006/relationships/hyperlink" Target="https://twitter.com/"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8" Type="http://schemas.openxmlformats.org/officeDocument/2006/relationships/hyperlink" Target="http://wayne.usschesapeake.org/wp-content/uploads/2011/06/Shout.png" TargetMode="External"/><Relationship Id="rId3" Type="http://schemas.openxmlformats.org/officeDocument/2006/relationships/hyperlink" Target="http://inquiry111westminster.wikispaces.com/Blind%20men%20and%20an%20elephant" TargetMode="External"/><Relationship Id="rId7" Type="http://schemas.openxmlformats.org/officeDocument/2006/relationships/hyperlink" Target="http://www.bmlv.gv.at/download_archiv/photos/inlandseinsatz/images/hochwasser_august_26.jpg" TargetMode="External"/><Relationship Id="rId2" Type="http://schemas.openxmlformats.org/officeDocument/2006/relationships/hyperlink" Target="http://en.wikisource.org/wiki/The_poems_of_John_Godfrey_Saxe/The_Blind_Men_and_the_Elephant" TargetMode="External"/><Relationship Id="rId1" Type="http://schemas.openxmlformats.org/officeDocument/2006/relationships/slideLayout" Target="../slideLayouts/slideLayout2.xml"/><Relationship Id="rId6" Type="http://schemas.openxmlformats.org/officeDocument/2006/relationships/hyperlink" Target="http://rasmussenanders.blogspot.de/2011/03/catholic-priests-raping-nuns.html" TargetMode="External"/><Relationship Id="rId5" Type="http://schemas.openxmlformats.org/officeDocument/2006/relationships/hyperlink" Target="http://geekandpoke.typepad.com/geekandpoke/2012/03/static-typing.html" TargetMode="External"/><Relationship Id="rId10" Type="http://schemas.openxmlformats.org/officeDocument/2006/relationships/hyperlink" Target="http://c2.com/doc/SignatureSurvey/" TargetMode="External"/><Relationship Id="rId4" Type="http://schemas.openxmlformats.org/officeDocument/2006/relationships/hyperlink" Target="http://www.labnol.org/software/tutorials/advice-select-best-fonts-for-powerpoint-presentation-slides/3355/" TargetMode="External"/><Relationship Id="rId9" Type="http://schemas.openxmlformats.org/officeDocument/2006/relationships/hyperlink" Target="http://www.5lovelanguages.com/learn-the-languages/the-five-languages-of-apology/" TargetMode="External"/></Relationships>
</file>

<file path=ppt/slides/_rels/slide296.xml.rels><?xml version="1.0" encoding="UTF-8" standalone="yes"?>
<Relationships xmlns="http://schemas.openxmlformats.org/package/2006/relationships"><Relationship Id="rId3" Type="http://schemas.openxmlformats.org/officeDocument/2006/relationships/hyperlink" Target="http://thenounproject.com/noun/first-aid/" TargetMode="External"/><Relationship Id="rId2" Type="http://schemas.openxmlformats.org/officeDocument/2006/relationships/hyperlink" Target="http://www.labnol.org/software/tutorials/advice-select-best-fonts-for-powerpoint-presentation-slides/3355/" TargetMode="External"/><Relationship Id="rId1" Type="http://schemas.openxmlformats.org/officeDocument/2006/relationships/slideLayout" Target="../slideLayouts/slideLayout2.xml"/><Relationship Id="rId4" Type="http://schemas.openxmlformats.org/officeDocument/2006/relationships/hyperlink" Target="http://andypalmer.com/2008/05/singletons/"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fontScale="90000"/>
          </a:bodyPr>
          <a:lstStyle/>
          <a:p>
            <a:pPr algn="l"/>
            <a:r>
              <a:rPr lang="en-US" sz="4400" dirty="0" smtClean="0">
                <a:solidFill>
                  <a:schemeClr val="tx1">
                    <a:lumMod val="50000"/>
                    <a:lumOff val="50000"/>
                  </a:schemeClr>
                </a:solidFill>
                <a:latin typeface="Roboto" pitchFamily="2" charset="0"/>
                <a:ea typeface="Roboto" pitchFamily="2" charset="0"/>
              </a:rPr>
              <a:t>"Always code as if the guy who ends up maintaining your code will be a violent psychopath who knows where you live."  </a:t>
            </a:r>
            <a:r>
              <a:rPr lang="en-US" sz="4400" dirty="0" smtClean="0">
                <a:solidFill>
                  <a:schemeClr val="tx1">
                    <a:lumMod val="75000"/>
                    <a:lumOff val="25000"/>
                  </a:schemeClr>
                </a:solidFill>
                <a:ea typeface="Roboto" pitchFamily="2" charset="0"/>
              </a:rPr>
              <a:t/>
            </a:r>
            <a:br>
              <a:rPr lang="en-US" sz="4400" dirty="0" smtClean="0">
                <a:solidFill>
                  <a:schemeClr val="tx1">
                    <a:lumMod val="75000"/>
                    <a:lumOff val="25000"/>
                  </a:schemeClr>
                </a:solidFill>
                <a:ea typeface="Roboto" pitchFamily="2" charset="0"/>
              </a:rPr>
            </a:br>
            <a:endParaRPr lang="en-US" sz="4400" dirty="0" smtClean="0">
              <a:solidFill>
                <a:schemeClr val="tx1">
                  <a:lumMod val="75000"/>
                  <a:lumOff val="25000"/>
                </a:schemeClr>
              </a:solidFill>
              <a:ea typeface="Roboto" pitchFamily="2" charset="0"/>
            </a:endParaRPr>
          </a:p>
          <a:p>
            <a:pPr algn="r"/>
            <a:r>
              <a:rPr lang="en-US" sz="4400" smtClean="0">
                <a:solidFill>
                  <a:schemeClr val="tx1">
                    <a:lumMod val="75000"/>
                    <a:lumOff val="25000"/>
                  </a:schemeClr>
                </a:solidFill>
                <a:ea typeface="Roboto" pitchFamily="2" charset="0"/>
              </a:rPr>
              <a:t>John woods.</a:t>
            </a:r>
            <a:endParaRPr lang="en-US" sz="2800" dirty="0">
              <a:solidFill>
                <a:schemeClr val="tx1">
                  <a:lumMod val="75000"/>
                  <a:lumOff val="25000"/>
                </a:schemeClr>
              </a:solidFill>
              <a:ea typeface="Roboto" pitchFamily="2"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Open – Closed Principle</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Liskov Substitution Principle</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Interface Segregation Principle</a:t>
            </a:r>
            <a:endParaRPr lang="de-DE" sz="2000" dirty="0">
              <a:latin typeface="Roboto" pitchFamily="2"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Dependency Inversion Principle</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solidFill>
                  <a:srgbClr val="00DB00"/>
                </a:solidFill>
              </a:rPr>
              <a:t>Exception</a:t>
            </a:r>
            <a:r>
              <a:rPr lang="en-US" sz="3200" dirty="0" err="1" smtClean="0">
                <a:solidFill>
                  <a:schemeClr val="tx1">
                    <a:lumMod val="75000"/>
                    <a:lumOff val="25000"/>
                  </a:schemeClr>
                </a:solidFill>
                <a:latin typeface="Lobster 1.4" pitchFamily="50" charset="0"/>
              </a:rPr>
              <a:t>ell</a:t>
            </a:r>
            <a:r>
              <a:rPr lang="en-US" sz="3200" dirty="0" smtClean="0">
                <a:solidFill>
                  <a:schemeClr val="tx1">
                    <a:lumMod val="75000"/>
                    <a:lumOff val="25000"/>
                  </a:schemeClr>
                </a:solidFill>
                <a:latin typeface="Lobster 1.4" pitchFamily="50" charset="0"/>
              </a:rPr>
              <a:t>,</a:t>
            </a:r>
            <a:endParaRPr lang="en-US" dirty="0">
              <a:solidFill>
                <a:schemeClr val="tx1">
                  <a:lumMod val="75000"/>
                  <a:lumOff val="25000"/>
                </a:schemeClr>
              </a:solidFill>
              <a:latin typeface="Lobster 1.4" pitchFamily="50" charset="0"/>
            </a:endParaRPr>
          </a:p>
        </p:txBody>
      </p:sp>
      <p:sp>
        <p:nvSpPr>
          <p:cNvPr id="3" name="Textplatzhalter 2"/>
          <p:cNvSpPr>
            <a:spLocks noGrp="1"/>
          </p:cNvSpPr>
          <p:nvPr>
            <p:ph type="body" sz="quarter" idx="10"/>
          </p:nvPr>
        </p:nvSpPr>
        <p:spPr/>
        <p:txBody>
          <a:bodyPr/>
          <a:lstStyle/>
          <a:p>
            <a:r>
              <a:rPr lang="en-US" dirty="0" smtClean="0"/>
              <a:t>Ist </a:t>
            </a:r>
            <a:r>
              <a:rPr lang="en-US" dirty="0" err="1" smtClean="0"/>
              <a:t>etwas</a:t>
            </a:r>
            <a:endParaRPr lang="en-US" dirty="0"/>
          </a:p>
        </p:txBody>
      </p:sp>
      <p:sp>
        <p:nvSpPr>
          <p:cNvPr id="4" name="Textplatzhalter 3"/>
          <p:cNvSpPr>
            <a:spLocks noGrp="1"/>
          </p:cNvSpPr>
          <p:nvPr>
            <p:ph type="body" sz="quarter" idx="11"/>
          </p:nvPr>
        </p:nvSpPr>
        <p:spPr/>
        <p:txBody>
          <a:bodyPr/>
          <a:lstStyle/>
          <a:p>
            <a:r>
              <a:rPr lang="en-US" dirty="0" err="1" smtClean="0"/>
              <a:t>Wenn</a:t>
            </a:r>
            <a:r>
              <a:rPr lang="en-US" dirty="0" smtClean="0"/>
              <a:t> du </a:t>
            </a:r>
            <a:r>
              <a:rPr lang="en-US" dirty="0" err="1" smtClean="0"/>
              <a:t>es</a:t>
            </a:r>
            <a:r>
              <a:rPr lang="en-US" dirty="0" smtClean="0"/>
              <a:t> </a:t>
            </a:r>
            <a:r>
              <a:rPr lang="en-US" dirty="0" err="1" smtClean="0"/>
              <a:t>erwartest</a:t>
            </a:r>
            <a:r>
              <a:rPr lang="en-US" dirty="0" smtClean="0"/>
              <a:t>?</a:t>
            </a:r>
            <a:endParaRPr lang="en-US"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bundeswehr.png"/>
          <p:cNvPicPr>
            <a:picLocks noChangeAspect="1"/>
          </p:cNvPicPr>
          <p:nvPr/>
        </p:nvPicPr>
        <p:blipFill>
          <a:blip r:embed="rId2" cstate="print"/>
          <a:stretch>
            <a:fillRect/>
          </a:stretch>
        </p:blipFill>
        <p:spPr>
          <a:xfrm>
            <a:off x="-404734" y="-13241"/>
            <a:ext cx="9938478" cy="6874114"/>
          </a:xfrm>
          <a:prstGeom prst="rect">
            <a:avLst/>
          </a:prstGeom>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971600" y="4438055"/>
            <a:ext cx="7200800" cy="1440160"/>
          </a:xfrm>
        </p:spPr>
        <p:txBody>
          <a:bodyPr/>
          <a:lstStyle/>
          <a:p>
            <a:r>
              <a:rPr lang="en-US" dirty="0" smtClean="0">
                <a:solidFill>
                  <a:srgbClr val="00DB00"/>
                </a:solidFill>
              </a:rPr>
              <a:t>Complaints</a:t>
            </a:r>
            <a:endParaRPr lang="en-US" dirty="0">
              <a:solidFill>
                <a:srgbClr val="00DB00"/>
              </a:solidFill>
            </a:endParaRPr>
          </a:p>
        </p:txBody>
      </p:sp>
      <p:sp>
        <p:nvSpPr>
          <p:cNvPr id="4" name="Textplatzhalter 3"/>
          <p:cNvSpPr>
            <a:spLocks noGrp="1"/>
          </p:cNvSpPr>
          <p:nvPr>
            <p:ph type="body" sz="quarter" idx="10"/>
          </p:nvPr>
        </p:nvSpPr>
        <p:spPr>
          <a:xfrm>
            <a:off x="971600" y="3718273"/>
            <a:ext cx="7200850" cy="719137"/>
          </a:xfrm>
        </p:spPr>
        <p:txBody>
          <a:bodyPr/>
          <a:lstStyle/>
          <a:p>
            <a:r>
              <a:rPr lang="en-US" dirty="0" err="1" smtClean="0"/>
              <a:t>Beschwerden</a:t>
            </a:r>
            <a:endParaRPr lang="en-US" dirty="0"/>
          </a:p>
        </p:txBody>
      </p:sp>
      <p:sp>
        <p:nvSpPr>
          <p:cNvPr id="5" name="Textplatzhalter 4"/>
          <p:cNvSpPr>
            <a:spLocks noGrp="1"/>
          </p:cNvSpPr>
          <p:nvPr>
            <p:ph type="body" sz="quarter" idx="11"/>
          </p:nvPr>
        </p:nvSpPr>
        <p:spPr>
          <a:xfrm>
            <a:off x="971600" y="5662191"/>
            <a:ext cx="7200850" cy="935161"/>
          </a:xfrm>
        </p:spPr>
        <p:txBody>
          <a:bodyPr/>
          <a:lstStyle/>
          <a:p>
            <a:r>
              <a:rPr lang="de-DE" dirty="0" smtClean="0"/>
              <a:t>Wenn ein Problem besteht</a:t>
            </a:r>
            <a:endParaRPr lang="en-US" dirty="0"/>
          </a:p>
        </p:txBody>
      </p:sp>
      <p:pic>
        <p:nvPicPr>
          <p:cNvPr id="1026" name="Picture 2" descr="C:\Users\Johannes Hofmeister\Desktop\empathiccode\Picture\Shout.png"/>
          <p:cNvPicPr>
            <a:picLocks noChangeAspect="1" noChangeArrowheads="1"/>
          </p:cNvPicPr>
          <p:nvPr/>
        </p:nvPicPr>
        <p:blipFill>
          <a:blip r:embed="rId2" cstate="print"/>
          <a:srcRect/>
          <a:stretch>
            <a:fillRect/>
          </a:stretch>
        </p:blipFill>
        <p:spPr bwMode="auto">
          <a:xfrm>
            <a:off x="3707904" y="1700808"/>
            <a:ext cx="1666875" cy="1666875"/>
          </a:xfrm>
          <a:prstGeom prst="rect">
            <a:avLst/>
          </a:prstGeom>
          <a:noFill/>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971600" y="4438055"/>
            <a:ext cx="7200800" cy="1440160"/>
          </a:xfrm>
        </p:spPr>
        <p:txBody>
          <a:bodyPr/>
          <a:lstStyle/>
          <a:p>
            <a:r>
              <a:rPr lang="en-US" dirty="0" smtClean="0">
                <a:solidFill>
                  <a:srgbClr val="00DB00"/>
                </a:solidFill>
              </a:rPr>
              <a:t>Apologies</a:t>
            </a:r>
            <a:endParaRPr lang="en-US" dirty="0">
              <a:solidFill>
                <a:srgbClr val="00DB00"/>
              </a:solidFill>
            </a:endParaRPr>
          </a:p>
        </p:txBody>
      </p:sp>
      <p:sp>
        <p:nvSpPr>
          <p:cNvPr id="4" name="Textplatzhalter 3"/>
          <p:cNvSpPr>
            <a:spLocks noGrp="1"/>
          </p:cNvSpPr>
          <p:nvPr>
            <p:ph type="body" sz="quarter" idx="10"/>
          </p:nvPr>
        </p:nvSpPr>
        <p:spPr>
          <a:xfrm>
            <a:off x="971600" y="3718273"/>
            <a:ext cx="7200850" cy="719137"/>
          </a:xfrm>
        </p:spPr>
        <p:txBody>
          <a:bodyPr/>
          <a:lstStyle/>
          <a:p>
            <a:r>
              <a:rPr lang="en-US" dirty="0" err="1" smtClean="0"/>
              <a:t>Entschuldigung</a:t>
            </a:r>
            <a:endParaRPr lang="en-US" dirty="0"/>
          </a:p>
        </p:txBody>
      </p:sp>
      <p:sp>
        <p:nvSpPr>
          <p:cNvPr id="5" name="Textplatzhalter 4"/>
          <p:cNvSpPr>
            <a:spLocks noGrp="1"/>
          </p:cNvSpPr>
          <p:nvPr>
            <p:ph type="body" sz="quarter" idx="11"/>
          </p:nvPr>
        </p:nvSpPr>
        <p:spPr>
          <a:xfrm>
            <a:off x="971600" y="5662191"/>
            <a:ext cx="7200850" cy="935161"/>
          </a:xfrm>
        </p:spPr>
        <p:txBody>
          <a:bodyPr/>
          <a:lstStyle/>
          <a:p>
            <a:r>
              <a:rPr lang="de-DE" dirty="0" smtClean="0"/>
              <a:t>Wenn es verzeihbar ist</a:t>
            </a:r>
            <a:endParaRPr lang="en-US" dirty="0"/>
          </a:p>
        </p:txBody>
      </p:sp>
      <p:pic>
        <p:nvPicPr>
          <p:cNvPr id="2051" name="Picture 3" descr="C:\Users\Johannes Hofmeister\Desktop\empathiccode\Picture\apology.jpg"/>
          <p:cNvPicPr>
            <a:picLocks noChangeAspect="1" noChangeArrowheads="1"/>
          </p:cNvPicPr>
          <p:nvPr/>
        </p:nvPicPr>
        <p:blipFill>
          <a:blip r:embed="rId2" cstate="print"/>
          <a:srcRect/>
          <a:stretch>
            <a:fillRect/>
          </a:stretch>
        </p:blipFill>
        <p:spPr bwMode="auto">
          <a:xfrm>
            <a:off x="2555776" y="692696"/>
            <a:ext cx="4048125" cy="2609850"/>
          </a:xfrm>
          <a:prstGeom prst="rect">
            <a:avLst/>
          </a:prstGeom>
          <a:noFill/>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8000" dirty="0" smtClean="0">
                <a:solidFill>
                  <a:srgbClr val="00DB00"/>
                </a:solidFill>
              </a:rPr>
              <a:t>Binäre Abhängigkeit</a:t>
            </a:r>
            <a:endParaRPr lang="en-US" sz="8000" dirty="0">
              <a:solidFill>
                <a:srgbClr val="00DB00"/>
              </a:solidFill>
            </a:endParaRPr>
          </a:p>
        </p:txBody>
      </p:sp>
      <p:sp>
        <p:nvSpPr>
          <p:cNvPr id="4" name="Textplatzhalter 3"/>
          <p:cNvSpPr>
            <a:spLocks noGrp="1"/>
          </p:cNvSpPr>
          <p:nvPr>
            <p:ph type="body" sz="quarter" idx="10"/>
          </p:nvPr>
        </p:nvSpPr>
        <p:spPr/>
        <p:txBody>
          <a:bodyPr/>
          <a:lstStyle/>
          <a:p>
            <a:r>
              <a:rPr lang="de-DE" dirty="0" smtClean="0"/>
              <a:t>x = 1 + 2</a:t>
            </a:r>
            <a:endParaRPr lang="en-US" dirty="0"/>
          </a:p>
        </p:txBody>
      </p:sp>
      <p:sp>
        <p:nvSpPr>
          <p:cNvPr id="5" name="Textplatzhalter 4"/>
          <p:cNvSpPr>
            <a:spLocks noGrp="1"/>
          </p:cNvSpPr>
          <p:nvPr>
            <p:ph type="body" sz="quarter" idx="11"/>
          </p:nvPr>
        </p:nvSpPr>
        <p:spPr/>
        <p:txBody>
          <a:bodyPr/>
          <a:lstStyle/>
          <a:p>
            <a:r>
              <a:rPr lang="de-DE" dirty="0" smtClean="0"/>
              <a:t>Meist reicht das.</a:t>
            </a:r>
            <a:endParaRPr lang="en-US" dirty="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Pfeil nach rechts 24"/>
          <p:cNvSpPr/>
          <p:nvPr/>
        </p:nvSpPr>
        <p:spPr>
          <a:xfrm>
            <a:off x="323528" y="4437112"/>
            <a:ext cx="8568952" cy="2304256"/>
          </a:xfrm>
          <a:prstGeom prst="rightArrow">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Form 33"/>
          <p:cNvCxnSpPr>
            <a:stCxn id="26" idx="7"/>
            <a:endCxn id="30" idx="1"/>
          </p:cNvCxnSpPr>
          <p:nvPr/>
        </p:nvCxnSpPr>
        <p:spPr>
          <a:xfrm rot="5400000" flipH="1" flipV="1">
            <a:off x="146067" y="3789041"/>
            <a:ext cx="2625733" cy="465493"/>
          </a:xfrm>
          <a:prstGeom prst="bentConnector2">
            <a:avLst/>
          </a:prstGeom>
          <a:ln w="76200">
            <a:solidFill>
              <a:srgbClr val="00DB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Form 35"/>
          <p:cNvCxnSpPr>
            <a:stCxn id="30" idx="3"/>
            <a:endCxn id="28" idx="1"/>
          </p:cNvCxnSpPr>
          <p:nvPr/>
        </p:nvCxnSpPr>
        <p:spPr>
          <a:xfrm>
            <a:off x="3131840" y="2708920"/>
            <a:ext cx="465493" cy="2625733"/>
          </a:xfrm>
          <a:prstGeom prst="bentConnector2">
            <a:avLst/>
          </a:prstGeom>
          <a:ln w="76200">
            <a:solidFill>
              <a:srgbClr val="00DB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0" name="Form 39"/>
          <p:cNvCxnSpPr>
            <a:stCxn id="28" idx="7"/>
            <a:endCxn id="31" idx="1"/>
          </p:cNvCxnSpPr>
          <p:nvPr/>
        </p:nvCxnSpPr>
        <p:spPr>
          <a:xfrm rot="5400000" flipH="1" flipV="1">
            <a:off x="3026387" y="3789041"/>
            <a:ext cx="2625733" cy="465493"/>
          </a:xfrm>
          <a:prstGeom prst="bentConnector2">
            <a:avLst/>
          </a:prstGeom>
          <a:ln w="76200">
            <a:solidFill>
              <a:srgbClr val="FF74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Form 41"/>
          <p:cNvCxnSpPr>
            <a:stCxn id="31" idx="3"/>
            <a:endCxn id="29" idx="1"/>
          </p:cNvCxnSpPr>
          <p:nvPr/>
        </p:nvCxnSpPr>
        <p:spPr>
          <a:xfrm>
            <a:off x="6012160" y="2708920"/>
            <a:ext cx="465493" cy="2625733"/>
          </a:xfrm>
          <a:prstGeom prst="bentConnector2">
            <a:avLst/>
          </a:prstGeom>
          <a:ln w="76200">
            <a:solidFill>
              <a:srgbClr val="FF7400"/>
            </a:solidFill>
            <a:tailEnd type="stealth" w="lg" len="lg"/>
          </a:ln>
        </p:spPr>
        <p:style>
          <a:lnRef idx="1">
            <a:schemeClr val="accent1"/>
          </a:lnRef>
          <a:fillRef idx="0">
            <a:schemeClr val="accent1"/>
          </a:fillRef>
          <a:effectRef idx="0">
            <a:schemeClr val="accent1"/>
          </a:effectRef>
          <a:fontRef idx="minor">
            <a:schemeClr val="tx1"/>
          </a:fontRef>
        </p:style>
      </p:cxnSp>
      <p:sp>
        <p:nvSpPr>
          <p:cNvPr id="26" name="Ellipse 25"/>
          <p:cNvSpPr/>
          <p:nvPr/>
        </p:nvSpPr>
        <p:spPr>
          <a:xfrm>
            <a:off x="61156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p:cNvSpPr/>
          <p:nvPr/>
        </p:nvSpPr>
        <p:spPr>
          <a:xfrm>
            <a:off x="349188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Ellipse 28"/>
          <p:cNvSpPr/>
          <p:nvPr/>
        </p:nvSpPr>
        <p:spPr>
          <a:xfrm>
            <a:off x="637220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hteck 29"/>
          <p:cNvSpPr/>
          <p:nvPr/>
        </p:nvSpPr>
        <p:spPr>
          <a:xfrm>
            <a:off x="1691680" y="1988840"/>
            <a:ext cx="1440160" cy="1440160"/>
          </a:xfrm>
          <a:prstGeom prst="rect">
            <a:avLst/>
          </a:prstGeom>
          <a:solidFill>
            <a:srgbClr val="00D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hteck 30"/>
          <p:cNvSpPr/>
          <p:nvPr/>
        </p:nvSpPr>
        <p:spPr>
          <a:xfrm>
            <a:off x="4572000" y="1988840"/>
            <a:ext cx="1440160" cy="1440160"/>
          </a:xfrm>
          <a:prstGeom prst="rect">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feld 42"/>
          <p:cNvSpPr txBox="1"/>
          <p:nvPr/>
        </p:nvSpPr>
        <p:spPr>
          <a:xfrm>
            <a:off x="1403648" y="4941168"/>
            <a:ext cx="2088232" cy="1354217"/>
          </a:xfrm>
          <a:prstGeom prst="rect">
            <a:avLst/>
          </a:prstGeom>
          <a:ln>
            <a:noFill/>
          </a:ln>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8800" b="0" i="0" u="none" strike="noStrike" kern="1200" cap="none" spc="0" normalizeH="0" baseline="0" noProof="0" dirty="0" smtClean="0">
                <a:ln w="19050">
                  <a:noFill/>
                </a:ln>
                <a:solidFill>
                  <a:schemeClr val="bg1"/>
                </a:solidFill>
                <a:uLnTx/>
                <a:uFillTx/>
                <a:latin typeface="Bebas Neue" pitchFamily="34" charset="0"/>
              </a:rPr>
              <a:t>DATA</a:t>
            </a:r>
          </a:p>
        </p:txBody>
      </p:sp>
      <p:sp>
        <p:nvSpPr>
          <p:cNvPr id="44" name="Textfeld 43"/>
          <p:cNvSpPr txBox="1"/>
          <p:nvPr/>
        </p:nvSpPr>
        <p:spPr>
          <a:xfrm>
            <a:off x="1259632" y="4005064"/>
            <a:ext cx="2304256" cy="553998"/>
          </a:xfrm>
          <a:prstGeom prst="rect">
            <a:avLst/>
          </a:prstGeom>
          <a:ln>
            <a:noFill/>
          </a:ln>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3600" b="0" i="0" u="none" strike="noStrike" kern="1200" cap="none" spc="0" normalizeH="0" baseline="0" noProof="0" dirty="0" smtClean="0">
                <a:ln w="19050">
                  <a:noFill/>
                </a:ln>
                <a:solidFill>
                  <a:srgbClr val="00B7FF"/>
                </a:solidFill>
                <a:uLnTx/>
                <a:uFillTx/>
                <a:latin typeface="Bebas Neue" pitchFamily="34" charset="0"/>
              </a:rPr>
              <a:t>Interactions</a:t>
            </a:r>
          </a:p>
        </p:txBody>
      </p:sp>
      <p:sp>
        <p:nvSpPr>
          <p:cNvPr id="45" name="Textfeld 44"/>
          <p:cNvSpPr txBox="1"/>
          <p:nvPr/>
        </p:nvSpPr>
        <p:spPr>
          <a:xfrm>
            <a:off x="971600" y="858778"/>
            <a:ext cx="2880320" cy="1107996"/>
          </a:xfrm>
          <a:prstGeom prst="rect">
            <a:avLst/>
          </a:prstGeom>
          <a:ln>
            <a:noFill/>
          </a:ln>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3600" b="0" i="0" u="none" strike="noStrike" kern="1200" cap="none" spc="0" normalizeH="0" baseline="0" noProof="0" dirty="0" smtClean="0">
                <a:ln w="19050">
                  <a:noFill/>
                </a:ln>
                <a:solidFill>
                  <a:srgbClr val="00B7FF"/>
                </a:solidFill>
                <a:uLnTx/>
                <a:uFillTx/>
                <a:latin typeface="Bebas Neue" pitchFamily="34" charset="0"/>
              </a:rPr>
              <a:t>Dependent-on</a:t>
            </a:r>
            <a:r>
              <a:rPr kumimoji="0" lang="en-US" sz="3600" b="0" i="0" u="none" strike="noStrike" kern="1200" cap="none" spc="0" normalizeH="0" noProof="0" dirty="0" smtClean="0">
                <a:ln w="19050">
                  <a:noFill/>
                </a:ln>
                <a:solidFill>
                  <a:srgbClr val="00B7FF"/>
                </a:solidFill>
                <a:uLnTx/>
                <a:uFillTx/>
                <a:latin typeface="Bebas Neue" pitchFamily="34" charset="0"/>
              </a:rPr>
              <a:t> Components</a:t>
            </a:r>
            <a:endParaRPr kumimoji="0" lang="en-US" sz="3600" b="0" i="0" u="none" strike="noStrike" kern="1200" cap="none" spc="0" normalizeH="0" baseline="0" noProof="0" dirty="0" smtClean="0">
              <a:ln w="19050">
                <a:noFill/>
              </a:ln>
              <a:solidFill>
                <a:srgbClr val="00B7FF"/>
              </a:solidFill>
              <a:uLnTx/>
              <a:uFillTx/>
              <a:latin typeface="Bebas Neue" pitchFamily="34" charset="0"/>
            </a:endParaRPr>
          </a:p>
        </p:txBody>
      </p:sp>
    </p:spTree>
    <p:extLst>
      <p:ext uri="{BB962C8B-B14F-4D97-AF65-F5344CB8AC3E}">
        <p14:creationId xmlns:p14="http://schemas.microsoft.com/office/powerpoint/2010/main" val="367214579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Pfeil nach rechts 24"/>
          <p:cNvSpPr/>
          <p:nvPr/>
        </p:nvSpPr>
        <p:spPr>
          <a:xfrm>
            <a:off x="323528" y="4437112"/>
            <a:ext cx="8568952" cy="2304256"/>
          </a:xfrm>
          <a:prstGeom prst="rightArrow">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Form 33"/>
          <p:cNvCxnSpPr>
            <a:stCxn id="26" idx="7"/>
            <a:endCxn id="30" idx="1"/>
          </p:cNvCxnSpPr>
          <p:nvPr/>
        </p:nvCxnSpPr>
        <p:spPr>
          <a:xfrm rot="5400000" flipH="1" flipV="1">
            <a:off x="146067" y="3789041"/>
            <a:ext cx="2625733" cy="465493"/>
          </a:xfrm>
          <a:prstGeom prst="bentConnector2">
            <a:avLst/>
          </a:prstGeom>
          <a:ln w="76200">
            <a:solidFill>
              <a:srgbClr val="00DB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Form 35"/>
          <p:cNvCxnSpPr>
            <a:stCxn id="30" idx="3"/>
            <a:endCxn id="28" idx="1"/>
          </p:cNvCxnSpPr>
          <p:nvPr/>
        </p:nvCxnSpPr>
        <p:spPr>
          <a:xfrm>
            <a:off x="3131840" y="2708920"/>
            <a:ext cx="465493" cy="2625733"/>
          </a:xfrm>
          <a:prstGeom prst="bentConnector2">
            <a:avLst/>
          </a:prstGeom>
          <a:ln w="76200">
            <a:solidFill>
              <a:srgbClr val="00DB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0" name="Form 39"/>
          <p:cNvCxnSpPr>
            <a:stCxn id="28" idx="7"/>
            <a:endCxn id="31" idx="1"/>
          </p:cNvCxnSpPr>
          <p:nvPr/>
        </p:nvCxnSpPr>
        <p:spPr>
          <a:xfrm rot="5400000" flipH="1" flipV="1">
            <a:off x="3026387" y="3789041"/>
            <a:ext cx="2625733" cy="465493"/>
          </a:xfrm>
          <a:prstGeom prst="bentConnector2">
            <a:avLst/>
          </a:prstGeom>
          <a:ln w="76200">
            <a:solidFill>
              <a:srgbClr val="FF74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Form 41"/>
          <p:cNvCxnSpPr>
            <a:stCxn id="31" idx="3"/>
            <a:endCxn id="29" idx="1"/>
          </p:cNvCxnSpPr>
          <p:nvPr/>
        </p:nvCxnSpPr>
        <p:spPr>
          <a:xfrm>
            <a:off x="6012160" y="2708920"/>
            <a:ext cx="465493" cy="2625733"/>
          </a:xfrm>
          <a:prstGeom prst="bentConnector2">
            <a:avLst/>
          </a:prstGeom>
          <a:ln w="76200">
            <a:solidFill>
              <a:srgbClr val="FF7400"/>
            </a:solidFill>
            <a:tailEnd type="stealth" w="lg" len="lg"/>
          </a:ln>
        </p:spPr>
        <p:style>
          <a:lnRef idx="1">
            <a:schemeClr val="accent1"/>
          </a:lnRef>
          <a:fillRef idx="0">
            <a:schemeClr val="accent1"/>
          </a:fillRef>
          <a:effectRef idx="0">
            <a:schemeClr val="accent1"/>
          </a:effectRef>
          <a:fontRef idx="minor">
            <a:schemeClr val="tx1"/>
          </a:fontRef>
        </p:style>
      </p:cxnSp>
      <p:sp>
        <p:nvSpPr>
          <p:cNvPr id="26" name="Ellipse 25"/>
          <p:cNvSpPr/>
          <p:nvPr/>
        </p:nvSpPr>
        <p:spPr>
          <a:xfrm>
            <a:off x="61156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p:cNvSpPr/>
          <p:nvPr/>
        </p:nvSpPr>
        <p:spPr>
          <a:xfrm>
            <a:off x="349188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Ellipse 28"/>
          <p:cNvSpPr/>
          <p:nvPr/>
        </p:nvSpPr>
        <p:spPr>
          <a:xfrm>
            <a:off x="637220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hteck 29"/>
          <p:cNvSpPr/>
          <p:nvPr/>
        </p:nvSpPr>
        <p:spPr>
          <a:xfrm>
            <a:off x="1691680" y="1988840"/>
            <a:ext cx="1440160" cy="1440160"/>
          </a:xfrm>
          <a:prstGeom prst="rect">
            <a:avLst/>
          </a:prstGeom>
          <a:solidFill>
            <a:srgbClr val="00D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smtClean="0">
                <a:latin typeface="Bebas Neue" pitchFamily="34" charset="0"/>
              </a:rPr>
              <a:t>EBC</a:t>
            </a:r>
            <a:endParaRPr lang="en-US" sz="8000" dirty="0">
              <a:latin typeface="Bebas Neue" pitchFamily="34" charset="0"/>
            </a:endParaRPr>
          </a:p>
        </p:txBody>
      </p:sp>
      <p:sp>
        <p:nvSpPr>
          <p:cNvPr id="31" name="Rechteck 30"/>
          <p:cNvSpPr/>
          <p:nvPr/>
        </p:nvSpPr>
        <p:spPr>
          <a:xfrm>
            <a:off x="4572000" y="1988840"/>
            <a:ext cx="1440160" cy="1440160"/>
          </a:xfrm>
          <a:prstGeom prst="rect">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feld 42"/>
          <p:cNvSpPr txBox="1"/>
          <p:nvPr/>
        </p:nvSpPr>
        <p:spPr>
          <a:xfrm>
            <a:off x="1403648" y="5013176"/>
            <a:ext cx="2088232" cy="1231106"/>
          </a:xfrm>
          <a:prstGeom prst="rect">
            <a:avLst/>
          </a:prstGeom>
          <a:ln>
            <a:noFill/>
          </a:ln>
          <a:effectLst/>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8000" b="0" i="0" u="none" strike="noStrike" kern="1200" cap="none" spc="0" normalizeH="0" baseline="0" noProof="0" dirty="0" smtClean="0">
                <a:ln w="19050">
                  <a:noFill/>
                </a:ln>
                <a:solidFill>
                  <a:schemeClr val="bg1"/>
                </a:solidFill>
                <a:uLnTx/>
                <a:uFillTx/>
                <a:latin typeface="Bebas Neue" pitchFamily="34" charset="0"/>
              </a:rPr>
              <a:t>Board</a:t>
            </a:r>
          </a:p>
        </p:txBody>
      </p:sp>
      <p:sp>
        <p:nvSpPr>
          <p:cNvPr id="15" name="Textfeld 14"/>
          <p:cNvSpPr txBox="1"/>
          <p:nvPr/>
        </p:nvSpPr>
        <p:spPr>
          <a:xfrm>
            <a:off x="0" y="1"/>
            <a:ext cx="9144000" cy="1231106"/>
          </a:xfrm>
          <a:prstGeom prst="rect">
            <a:avLst/>
          </a:prstGeom>
          <a:ln>
            <a:noFill/>
          </a:ln>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8000" b="0" i="0" u="none" strike="noStrike" kern="1200" cap="none" spc="0" normalizeH="0" baseline="0" noProof="0" dirty="0" smtClean="0">
                <a:ln w="19050">
                  <a:noFill/>
                </a:ln>
                <a:solidFill>
                  <a:srgbClr val="00B7FF"/>
                </a:solidFill>
                <a:uLnTx/>
                <a:uFillTx/>
                <a:latin typeface="Bebas Neue" pitchFamily="34" charset="0"/>
              </a:rPr>
              <a:t>Event</a:t>
            </a:r>
            <a:r>
              <a:rPr kumimoji="0" lang="en-US" sz="8000" b="0" i="0" u="none" strike="noStrike" kern="1200" cap="none" spc="0" normalizeH="0" noProof="0" dirty="0" smtClean="0">
                <a:ln w="19050">
                  <a:noFill/>
                </a:ln>
                <a:solidFill>
                  <a:srgbClr val="00B7FF"/>
                </a:solidFill>
                <a:uLnTx/>
                <a:uFillTx/>
                <a:latin typeface="Bebas Neue" pitchFamily="34" charset="0"/>
              </a:rPr>
              <a:t> Based Components</a:t>
            </a:r>
            <a:endParaRPr kumimoji="0" lang="en-US" sz="8000" b="0" i="0" u="none" strike="noStrike" kern="1200" cap="none" spc="0" normalizeH="0" baseline="0" noProof="0" dirty="0" smtClean="0">
              <a:ln w="19050">
                <a:noFill/>
              </a:ln>
              <a:solidFill>
                <a:srgbClr val="00B7FF"/>
              </a:solidFill>
              <a:uLnTx/>
              <a:uFillTx/>
              <a:latin typeface="Bebas Neue" pitchFamily="34" charset="0"/>
            </a:endParaRPr>
          </a:p>
        </p:txBody>
      </p:sp>
      <p:sp>
        <p:nvSpPr>
          <p:cNvPr id="16" name="Textfeld 15"/>
          <p:cNvSpPr txBox="1"/>
          <p:nvPr/>
        </p:nvSpPr>
        <p:spPr>
          <a:xfrm>
            <a:off x="1259632" y="3861048"/>
            <a:ext cx="2304256" cy="553998"/>
          </a:xfrm>
          <a:prstGeom prst="rect">
            <a:avLst/>
          </a:prstGeom>
          <a:ln>
            <a:noFill/>
          </a:ln>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3600" b="0" i="0" u="none" strike="noStrike" kern="1200" cap="none" spc="0" normalizeH="0" baseline="0" noProof="0" dirty="0" smtClean="0">
                <a:ln w="19050">
                  <a:noFill/>
                </a:ln>
                <a:solidFill>
                  <a:srgbClr val="00B7FF"/>
                </a:solidFill>
                <a:uLnTx/>
                <a:uFillTx/>
                <a:latin typeface="Bebas Neue" pitchFamily="34" charset="0"/>
              </a:rPr>
              <a:t>Pins</a:t>
            </a:r>
          </a:p>
        </p:txBody>
      </p:sp>
    </p:spTree>
    <p:extLst>
      <p:ext uri="{BB962C8B-B14F-4D97-AF65-F5344CB8AC3E}">
        <p14:creationId xmlns:p14="http://schemas.microsoft.com/office/powerpoint/2010/main" val="367214579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FF7400"/>
                </a:solidFill>
                <a:latin typeface="Roboto" pitchFamily="2" charset="0"/>
                <a:ea typeface="Roboto" pitchFamily="2" charset="0"/>
              </a:rPr>
              <a:t>Imports</a:t>
            </a:r>
            <a:br>
              <a:rPr lang="en-US" dirty="0" smtClean="0">
                <a:solidFill>
                  <a:srgbClr val="FF7400"/>
                </a:solidFill>
                <a:latin typeface="Roboto" pitchFamily="2" charset="0"/>
                <a:ea typeface="Roboto" pitchFamily="2" charset="0"/>
              </a:rPr>
            </a:br>
            <a:r>
              <a:rPr lang="en-US" dirty="0" smtClean="0">
                <a:latin typeface="Roboto" pitchFamily="2" charset="0"/>
                <a:ea typeface="Roboto" pitchFamily="2" charset="0"/>
              </a:rPr>
              <a:t>Parameter</a:t>
            </a:r>
            <a:br>
              <a:rPr lang="en-US" dirty="0" smtClean="0">
                <a:latin typeface="Roboto" pitchFamily="2" charset="0"/>
                <a:ea typeface="Roboto" pitchFamily="2" charset="0"/>
              </a:rPr>
            </a:br>
            <a:r>
              <a:rPr lang="en-US" dirty="0" err="1" smtClean="0">
                <a:solidFill>
                  <a:srgbClr val="00DB00"/>
                </a:solidFill>
                <a:latin typeface="Roboto" pitchFamily="2" charset="0"/>
                <a:ea typeface="Roboto" pitchFamily="2" charset="0"/>
              </a:rPr>
              <a:t>Binäre</a:t>
            </a:r>
            <a:r>
              <a:rPr lang="en-US" dirty="0" smtClean="0">
                <a:solidFill>
                  <a:srgbClr val="00DB00"/>
                </a:solidFill>
                <a:latin typeface="Roboto" pitchFamily="2" charset="0"/>
                <a:ea typeface="Roboto" pitchFamily="2" charset="0"/>
              </a:rPr>
              <a:t> </a:t>
            </a:r>
            <a:r>
              <a:rPr lang="en-US" dirty="0" err="1" smtClean="0">
                <a:solidFill>
                  <a:srgbClr val="00DB00"/>
                </a:solidFill>
                <a:latin typeface="Roboto" pitchFamily="2" charset="0"/>
                <a:ea typeface="Roboto" pitchFamily="2" charset="0"/>
              </a:rPr>
              <a:t>Bäume</a:t>
            </a:r>
            <a:r>
              <a:rPr lang="en-US" dirty="0" smtClean="0">
                <a:solidFill>
                  <a:srgbClr val="00DB00"/>
                </a:solidFill>
                <a:latin typeface="Roboto" pitchFamily="2" charset="0"/>
                <a:ea typeface="Roboto" pitchFamily="2" charset="0"/>
              </a:rPr>
              <a:t/>
            </a:r>
            <a:br>
              <a:rPr lang="en-US" dirty="0" smtClean="0">
                <a:solidFill>
                  <a:srgbClr val="00DB00"/>
                </a:solidFill>
                <a:latin typeface="Roboto" pitchFamily="2" charset="0"/>
                <a:ea typeface="Roboto" pitchFamily="2" charset="0"/>
              </a:rPr>
            </a:br>
            <a:endParaRPr lang="en-US" dirty="0">
              <a:solidFill>
                <a:srgbClr val="00DB00"/>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9600" dirty="0" err="1" smtClean="0">
                <a:solidFill>
                  <a:srgbClr val="00DB00"/>
                </a:solidFill>
              </a:rPr>
              <a:t>Entwurfsmuster</a:t>
            </a:r>
            <a:endParaRPr lang="en-US" sz="9600" dirty="0">
              <a:solidFill>
                <a:srgbClr val="00DB00"/>
              </a:solidFill>
            </a:endParaRPr>
          </a:p>
        </p:txBody>
      </p:sp>
      <p:sp>
        <p:nvSpPr>
          <p:cNvPr id="4" name="Textplatzhalter 3"/>
          <p:cNvSpPr>
            <a:spLocks noGrp="1"/>
          </p:cNvSpPr>
          <p:nvPr>
            <p:ph type="body" sz="quarter" idx="10"/>
          </p:nvPr>
        </p:nvSpPr>
        <p:spPr/>
        <p:txBody>
          <a:bodyPr/>
          <a:lstStyle/>
          <a:p>
            <a:r>
              <a:rPr lang="en-US" dirty="0" smtClean="0"/>
              <a:t>Design Patterns</a:t>
            </a:r>
            <a:endParaRPr lang="en-US" dirty="0"/>
          </a:p>
        </p:txBody>
      </p:sp>
      <p:sp>
        <p:nvSpPr>
          <p:cNvPr id="5" name="Textplatzhalter 4"/>
          <p:cNvSpPr>
            <a:spLocks noGrp="1"/>
          </p:cNvSpPr>
          <p:nvPr>
            <p:ph type="body" sz="quarter" idx="11"/>
          </p:nvPr>
        </p:nvSpPr>
        <p:spPr/>
        <p:txBody>
          <a:bodyPr/>
          <a:lstStyle/>
          <a:p>
            <a:r>
              <a:rPr lang="en-US" dirty="0" smtClean="0"/>
              <a:t>Sind </a:t>
            </a:r>
            <a:r>
              <a:rPr lang="en-US" dirty="0" err="1" smtClean="0"/>
              <a:t>keine</a:t>
            </a:r>
            <a:r>
              <a:rPr lang="en-US" dirty="0" smtClean="0"/>
              <a:t> </a:t>
            </a:r>
            <a:r>
              <a:rPr lang="en-US" dirty="0" err="1" smtClean="0"/>
              <a:t>Lösung</a:t>
            </a:r>
            <a:endParaRPr lang="en-US" dirty="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971600" y="3861048"/>
            <a:ext cx="7200800" cy="1728192"/>
          </a:xfrm>
        </p:spPr>
        <p:txBody>
          <a:bodyPr>
            <a:normAutofit/>
          </a:bodyPr>
          <a:lstStyle/>
          <a:p>
            <a:r>
              <a:rPr lang="de-AT" sz="2000" dirty="0" smtClean="0">
                <a:latin typeface="Roboto" pitchFamily="2" charset="0"/>
                <a:ea typeface="Roboto" pitchFamily="2" charset="0"/>
                <a:hlinkClick r:id="rId2"/>
              </a:rPr>
              <a:t>https://twitter.com/#!/jmrtn</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3"/>
              </a:rPr>
              <a:t/>
            </a:r>
            <a:br>
              <a:rPr lang="de-AT" sz="1200" dirty="0" smtClean="0">
                <a:latin typeface="Roboto" pitchFamily="2" charset="0"/>
                <a:ea typeface="Roboto" pitchFamily="2" charset="0"/>
                <a:hlinkClick r:id="rId3"/>
              </a:rPr>
            </a:br>
            <a:r>
              <a:rPr lang="de-AT" sz="1200" dirty="0" smtClean="0">
                <a:latin typeface="Roboto" pitchFamily="2" charset="0"/>
                <a:ea typeface="Roboto" pitchFamily="2" charset="0"/>
                <a:hlinkClick r:id="rId3"/>
              </a:rPr>
              <a:t>http://jmrtn.com/notes/2012/02/17/design-patterns.html</a:t>
            </a:r>
            <a:endParaRPr lang="en-US" sz="1200" dirty="0">
              <a:latin typeface="Roboto" pitchFamily="2" charset="0"/>
              <a:ea typeface="Roboto" pitchFamily="2" charset="0"/>
            </a:endParaRPr>
          </a:p>
        </p:txBody>
      </p:sp>
      <p:pic>
        <p:nvPicPr>
          <p:cNvPr id="3074" name="Picture 2" descr="C:\Users\Johannes Hofmeister\Desktop\documents\EmpathicCode\me-laughing-in-madrid-cropped.png"/>
          <p:cNvPicPr>
            <a:picLocks noChangeAspect="1" noChangeArrowheads="1"/>
          </p:cNvPicPr>
          <p:nvPr/>
        </p:nvPicPr>
        <p:blipFill>
          <a:blip r:embed="rId4" cstate="print"/>
          <a:srcRect/>
          <a:stretch>
            <a:fillRect/>
          </a:stretch>
        </p:blipFill>
        <p:spPr bwMode="auto">
          <a:xfrm>
            <a:off x="3203848" y="1340768"/>
            <a:ext cx="2774529" cy="2774529"/>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Liskov Substitution Principle</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Interface Segregation Principle</a:t>
            </a:r>
            <a:endParaRPr lang="de-DE" sz="2000" dirty="0">
              <a:latin typeface="Roboto" pitchFamily="2"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Dependency Inversion Principle</a:t>
            </a:r>
            <a:endParaRPr lang="de-DE" sz="2000" dirty="0">
              <a:latin typeface="Roboto" pitchFamily="2" charset="0"/>
              <a:ea typeface="Roboto" pitchFamily="2" charset="0"/>
            </a:endParaRPr>
          </a:p>
        </p:txBody>
      </p:sp>
      <p:sp>
        <p:nvSpPr>
          <p:cNvPr id="8" name="Rechteck 7"/>
          <p:cNvSpPr/>
          <p:nvPr/>
        </p:nvSpPr>
        <p:spPr>
          <a:xfrm>
            <a:off x="2627784" y="33265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Segregation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rgbClr val="FF00FF"/>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rgbClr val="FF00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rgbClr val="FF00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extLst>
      <p:ext uri="{BB962C8B-B14F-4D97-AF65-F5344CB8AC3E}">
        <p14:creationId xmlns:p14="http://schemas.microsoft.com/office/powerpoint/2010/main" val="363971216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8000" dirty="0" err="1" smtClean="0">
                <a:solidFill>
                  <a:srgbClr val="FF00FF"/>
                </a:solidFill>
              </a:rPr>
              <a:t>DomänenBEZUG</a:t>
            </a:r>
            <a:endParaRPr lang="en-US" sz="8000" dirty="0">
              <a:solidFill>
                <a:srgbClr val="FF00FF"/>
              </a:solidFill>
            </a:endParaRPr>
          </a:p>
        </p:txBody>
      </p:sp>
      <p:sp>
        <p:nvSpPr>
          <p:cNvPr id="4" name="Textplatzhalter 3"/>
          <p:cNvSpPr>
            <a:spLocks noGrp="1"/>
          </p:cNvSpPr>
          <p:nvPr>
            <p:ph type="body" sz="quarter" idx="10"/>
          </p:nvPr>
        </p:nvSpPr>
        <p:spPr/>
        <p:txBody>
          <a:bodyPr/>
          <a:lstStyle/>
          <a:p>
            <a:r>
              <a:rPr lang="de-DE" dirty="0" smtClean="0"/>
              <a:t>Wenn du darüber sprichst…</a:t>
            </a:r>
            <a:endParaRPr lang="en-US" dirty="0"/>
          </a:p>
        </p:txBody>
      </p:sp>
      <p:sp>
        <p:nvSpPr>
          <p:cNvPr id="5" name="Textplatzhalter 4"/>
          <p:cNvSpPr>
            <a:spLocks noGrp="1"/>
          </p:cNvSpPr>
          <p:nvPr>
            <p:ph type="body" sz="quarter" idx="11"/>
          </p:nvPr>
        </p:nvSpPr>
        <p:spPr>
          <a:xfrm>
            <a:off x="683568" y="3933056"/>
            <a:ext cx="7776864" cy="935161"/>
          </a:xfrm>
        </p:spPr>
        <p:txBody>
          <a:bodyPr/>
          <a:lstStyle/>
          <a:p>
            <a:r>
              <a:rPr lang="de-DE" dirty="0" smtClean="0"/>
              <a:t>…ist es wahrscheinlich wichtig</a:t>
            </a:r>
            <a:endParaRPr lang="en-US" dirty="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War stories</a:t>
            </a:r>
            <a:endParaRPr lang="en-US" dirty="0"/>
          </a:p>
        </p:txBody>
      </p:sp>
      <p:sp>
        <p:nvSpPr>
          <p:cNvPr id="4" name="Textplatzhalter 3"/>
          <p:cNvSpPr>
            <a:spLocks noGrp="1"/>
          </p:cNvSpPr>
          <p:nvPr>
            <p:ph type="body" sz="quarter" idx="11"/>
          </p:nvPr>
        </p:nvSpPr>
        <p:spPr/>
        <p:txBody>
          <a:bodyPr/>
          <a:lstStyle/>
          <a:p>
            <a:r>
              <a:rPr lang="en-US" dirty="0" smtClean="0"/>
              <a:t>Also </a:t>
            </a:r>
            <a:r>
              <a:rPr lang="en-US" dirty="0" err="1" smtClean="0"/>
              <a:t>ich</a:t>
            </a:r>
            <a:r>
              <a:rPr lang="en-US" dirty="0" smtClean="0"/>
              <a:t> </a:t>
            </a:r>
            <a:r>
              <a:rPr lang="en-US" dirty="0" err="1" smtClean="0"/>
              <a:t>hab</a:t>
            </a:r>
            <a:r>
              <a:rPr lang="en-US" dirty="0" smtClean="0"/>
              <a:t> </a:t>
            </a:r>
            <a:r>
              <a:rPr lang="en-US" dirty="0" err="1" smtClean="0"/>
              <a:t>da</a:t>
            </a:r>
            <a:r>
              <a:rPr lang="en-US" dirty="0" smtClean="0"/>
              <a:t>…</a:t>
            </a:r>
            <a:endParaRPr lang="en-US"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a:bodyPr>
          <a:lstStyle/>
          <a:p>
            <a:pPr algn="l"/>
            <a:r>
              <a:rPr lang="en-US" sz="4400" dirty="0" smtClean="0">
                <a:solidFill>
                  <a:schemeClr val="tx1">
                    <a:lumMod val="50000"/>
                    <a:lumOff val="50000"/>
                  </a:schemeClr>
                </a:solidFill>
                <a:latin typeface="Roboto" pitchFamily="2" charset="0"/>
                <a:ea typeface="Roboto" pitchFamily="2" charset="0"/>
              </a:rPr>
              <a:t>“Also </a:t>
            </a:r>
            <a:r>
              <a:rPr lang="en-US" sz="4400" dirty="0" err="1" smtClean="0">
                <a:solidFill>
                  <a:schemeClr val="tx1">
                    <a:lumMod val="50000"/>
                    <a:lumOff val="50000"/>
                  </a:schemeClr>
                </a:solidFill>
                <a:latin typeface="Roboto" pitchFamily="2" charset="0"/>
                <a:ea typeface="Roboto" pitchFamily="2" charset="0"/>
              </a:rPr>
              <a:t>ich</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hab</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da</a:t>
            </a:r>
            <a:r>
              <a:rPr lang="en-US" sz="4400" dirty="0" smtClean="0">
                <a:solidFill>
                  <a:schemeClr val="tx1">
                    <a:lumMod val="50000"/>
                    <a:lumOff val="50000"/>
                  </a:schemeClr>
                </a:solidFill>
                <a:latin typeface="Roboto" pitchFamily="2" charset="0"/>
                <a:ea typeface="Roboto" pitchFamily="2" charset="0"/>
              </a:rPr>
              <a:t> so ne Software”</a:t>
            </a:r>
            <a:endParaRPr lang="en-US" sz="2800" dirty="0">
              <a:solidFill>
                <a:schemeClr val="tx1">
                  <a:lumMod val="75000"/>
                  <a:lumOff val="25000"/>
                </a:schemeClr>
              </a:solidFill>
              <a:ea typeface="Roboto" pitchFamily="2" charset="0"/>
            </a:endParaRP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a:bodyPr>
          <a:lstStyle/>
          <a:p>
            <a:pPr algn="l"/>
            <a:r>
              <a:rPr lang="en-US" sz="4400" dirty="0" smtClean="0">
                <a:solidFill>
                  <a:schemeClr val="tx1">
                    <a:lumMod val="50000"/>
                    <a:lumOff val="50000"/>
                  </a:schemeClr>
                </a:solidFill>
                <a:latin typeface="Roboto" pitchFamily="2" charset="0"/>
                <a:ea typeface="Roboto" pitchFamily="2" charset="0"/>
              </a:rPr>
              <a:t>“Also </a:t>
            </a:r>
            <a:r>
              <a:rPr lang="en-US" sz="4400" dirty="0" err="1" smtClean="0">
                <a:solidFill>
                  <a:schemeClr val="tx1">
                    <a:lumMod val="50000"/>
                    <a:lumOff val="50000"/>
                  </a:schemeClr>
                </a:solidFill>
                <a:latin typeface="Roboto" pitchFamily="2" charset="0"/>
                <a:ea typeface="Roboto" pitchFamily="2" charset="0"/>
              </a:rPr>
              <a:t>ich</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hab</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da</a:t>
            </a:r>
            <a:r>
              <a:rPr lang="en-US" sz="4400" dirty="0" smtClean="0">
                <a:solidFill>
                  <a:schemeClr val="tx1">
                    <a:lumMod val="50000"/>
                    <a:lumOff val="50000"/>
                  </a:schemeClr>
                </a:solidFill>
                <a:latin typeface="Roboto" pitchFamily="2" charset="0"/>
                <a:ea typeface="Roboto" pitchFamily="2" charset="0"/>
              </a:rPr>
              <a:t> so ne </a:t>
            </a:r>
            <a:r>
              <a:rPr lang="en-US" sz="4400" dirty="0" smtClean="0">
                <a:latin typeface="Roboto" pitchFamily="2" charset="0"/>
                <a:ea typeface="Roboto" pitchFamily="2" charset="0"/>
              </a:rPr>
              <a:t>Software</a:t>
            </a:r>
            <a:r>
              <a:rPr lang="en-US" sz="4400" dirty="0" smtClean="0">
                <a:solidFill>
                  <a:schemeClr val="tx1">
                    <a:lumMod val="50000"/>
                    <a:lumOff val="50000"/>
                  </a:schemeClr>
                </a:solidFill>
                <a:latin typeface="Roboto" pitchFamily="2" charset="0"/>
                <a:ea typeface="Roboto" pitchFamily="2" charset="0"/>
              </a:rPr>
              <a:t>, die </a:t>
            </a:r>
            <a:r>
              <a:rPr lang="en-US" sz="4400" dirty="0" err="1" smtClean="0">
                <a:solidFill>
                  <a:schemeClr val="tx1">
                    <a:lumMod val="50000"/>
                    <a:lumOff val="50000"/>
                  </a:schemeClr>
                </a:solidFill>
                <a:latin typeface="Roboto" pitchFamily="2" charset="0"/>
                <a:ea typeface="Roboto" pitchFamily="2" charset="0"/>
              </a:rPr>
              <a:t>bearbeitet</a:t>
            </a:r>
            <a:r>
              <a:rPr lang="en-US" sz="4400" dirty="0" smtClean="0">
                <a:solidFill>
                  <a:schemeClr val="tx1">
                    <a:lumMod val="50000"/>
                    <a:lumOff val="50000"/>
                  </a:schemeClr>
                </a:solidFill>
                <a:latin typeface="Roboto" pitchFamily="2" charset="0"/>
                <a:ea typeface="Roboto" pitchFamily="2" charset="0"/>
              </a:rPr>
              <a:t> so </a:t>
            </a:r>
            <a:r>
              <a:rPr lang="en-US" sz="4400" dirty="0" err="1" smtClean="0">
                <a:solidFill>
                  <a:srgbClr val="FF00FF"/>
                </a:solidFill>
                <a:latin typeface="Roboto" pitchFamily="2" charset="0"/>
                <a:ea typeface="Roboto" pitchFamily="2" charset="0"/>
              </a:rPr>
              <a:t>Bilder</a:t>
            </a:r>
            <a:r>
              <a:rPr lang="en-US" sz="4400" dirty="0" smtClean="0">
                <a:solidFill>
                  <a:schemeClr val="tx1">
                    <a:lumMod val="50000"/>
                    <a:lumOff val="50000"/>
                  </a:schemeClr>
                </a:solidFill>
                <a:latin typeface="Roboto" pitchFamily="2" charset="0"/>
                <a:ea typeface="Roboto" pitchFamily="2" charset="0"/>
              </a:rPr>
              <a:t>.”</a:t>
            </a:r>
            <a:endParaRPr lang="en-US" sz="2800" dirty="0">
              <a:solidFill>
                <a:schemeClr val="tx1">
                  <a:lumMod val="75000"/>
                  <a:lumOff val="25000"/>
                </a:schemeClr>
              </a:solidFill>
              <a:ea typeface="Roboto" pitchFamily="2" charset="0"/>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a:bodyPr>
          <a:lstStyle/>
          <a:p>
            <a:pPr algn="l"/>
            <a:r>
              <a:rPr lang="en-US" sz="4400" dirty="0" smtClean="0">
                <a:solidFill>
                  <a:schemeClr val="tx1">
                    <a:lumMod val="50000"/>
                    <a:lumOff val="50000"/>
                  </a:schemeClr>
                </a:solidFill>
                <a:latin typeface="Roboto" pitchFamily="2" charset="0"/>
                <a:ea typeface="Roboto" pitchFamily="2" charset="0"/>
              </a:rPr>
              <a:t>“Also </a:t>
            </a:r>
            <a:r>
              <a:rPr lang="en-US" sz="4400" dirty="0" err="1" smtClean="0">
                <a:solidFill>
                  <a:schemeClr val="tx1">
                    <a:lumMod val="50000"/>
                    <a:lumOff val="50000"/>
                  </a:schemeClr>
                </a:solidFill>
                <a:latin typeface="Roboto" pitchFamily="2" charset="0"/>
                <a:ea typeface="Roboto" pitchFamily="2" charset="0"/>
              </a:rPr>
              <a:t>ich</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hab</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da</a:t>
            </a:r>
            <a:r>
              <a:rPr lang="en-US" sz="4400" dirty="0" smtClean="0">
                <a:solidFill>
                  <a:schemeClr val="tx1">
                    <a:lumMod val="50000"/>
                    <a:lumOff val="50000"/>
                  </a:schemeClr>
                </a:solidFill>
                <a:latin typeface="Roboto" pitchFamily="2" charset="0"/>
                <a:ea typeface="Roboto" pitchFamily="2" charset="0"/>
              </a:rPr>
              <a:t> so ne Software, die </a:t>
            </a:r>
            <a:r>
              <a:rPr lang="en-US" sz="4400" dirty="0" err="1" smtClean="0">
                <a:solidFill>
                  <a:schemeClr val="tx1">
                    <a:lumMod val="50000"/>
                    <a:lumOff val="50000"/>
                  </a:schemeClr>
                </a:solidFill>
                <a:latin typeface="Roboto" pitchFamily="2" charset="0"/>
                <a:ea typeface="Roboto" pitchFamily="2" charset="0"/>
              </a:rPr>
              <a:t>bearbeitet</a:t>
            </a:r>
            <a:r>
              <a:rPr lang="en-US" sz="4400" dirty="0" smtClean="0">
                <a:solidFill>
                  <a:schemeClr val="tx1">
                    <a:lumMod val="50000"/>
                    <a:lumOff val="50000"/>
                  </a:schemeClr>
                </a:solidFill>
                <a:latin typeface="Roboto" pitchFamily="2" charset="0"/>
                <a:ea typeface="Roboto" pitchFamily="2" charset="0"/>
              </a:rPr>
              <a:t> so </a:t>
            </a:r>
            <a:r>
              <a:rPr lang="en-US" sz="4400" dirty="0" err="1" smtClean="0">
                <a:solidFill>
                  <a:schemeClr val="tx1">
                    <a:lumMod val="50000"/>
                    <a:lumOff val="50000"/>
                  </a:schemeClr>
                </a:solidFill>
                <a:latin typeface="Roboto" pitchFamily="2" charset="0"/>
                <a:ea typeface="Roboto" pitchFamily="2" charset="0"/>
              </a:rPr>
              <a:t>Bilder</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Aber</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ich</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hab</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da</a:t>
            </a:r>
            <a:r>
              <a:rPr lang="en-US" sz="4400" dirty="0" smtClean="0">
                <a:solidFill>
                  <a:schemeClr val="tx1">
                    <a:lumMod val="50000"/>
                    <a:lumOff val="50000"/>
                  </a:schemeClr>
                </a:solidFill>
                <a:latin typeface="Roboto" pitchFamily="2" charset="0"/>
                <a:ea typeface="Roboto" pitchFamily="2" charset="0"/>
              </a:rPr>
              <a:t> so </a:t>
            </a:r>
            <a:r>
              <a:rPr lang="en-US" sz="4400" dirty="0" err="1" smtClean="0">
                <a:solidFill>
                  <a:schemeClr val="tx1">
                    <a:lumMod val="50000"/>
                    <a:lumOff val="50000"/>
                  </a:schemeClr>
                </a:solidFill>
                <a:latin typeface="Roboto" pitchFamily="2" charset="0"/>
                <a:ea typeface="Roboto" pitchFamily="2" charset="0"/>
              </a:rPr>
              <a:t>zwei</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viel</a:t>
            </a:r>
            <a:r>
              <a:rPr lang="en-US" sz="4400" dirty="0" smtClean="0">
                <a:solidFill>
                  <a:schemeClr val="tx1">
                    <a:lumMod val="50000"/>
                    <a:lumOff val="50000"/>
                  </a:schemeClr>
                </a:solidFill>
                <a:latin typeface="Roboto" pitchFamily="2" charset="0"/>
                <a:ea typeface="Roboto" pitchFamily="2" charset="0"/>
              </a:rPr>
              <a:t> </a:t>
            </a:r>
            <a:r>
              <a:rPr lang="en-US" sz="4400" dirty="0" err="1" smtClean="0">
                <a:latin typeface="Roboto" pitchFamily="2" charset="0"/>
                <a:ea typeface="Roboto" pitchFamily="2" charset="0"/>
              </a:rPr>
              <a:t>zu</a:t>
            </a:r>
            <a:r>
              <a:rPr lang="en-US" sz="4400" dirty="0" smtClean="0">
                <a:latin typeface="Roboto" pitchFamily="2" charset="0"/>
                <a:ea typeface="Roboto" pitchFamily="2" charset="0"/>
              </a:rPr>
              <a:t> </a:t>
            </a:r>
            <a:r>
              <a:rPr lang="en-US" sz="4400" dirty="0" err="1" smtClean="0">
                <a:latin typeface="Roboto" pitchFamily="2" charset="0"/>
                <a:ea typeface="Roboto" pitchFamily="2" charset="0"/>
              </a:rPr>
              <a:t>gro</a:t>
            </a:r>
            <a:r>
              <a:rPr lang="de-DE" sz="4400" dirty="0" err="1" smtClean="0">
                <a:latin typeface="Roboto" pitchFamily="2" charset="0"/>
                <a:ea typeface="Roboto" pitchFamily="2" charset="0"/>
              </a:rPr>
              <a:t>ße</a:t>
            </a:r>
            <a:r>
              <a:rPr lang="de-DE" sz="4400" dirty="0" smtClean="0">
                <a:latin typeface="Roboto" pitchFamily="2" charset="0"/>
                <a:ea typeface="Roboto" pitchFamily="2" charset="0"/>
              </a:rPr>
              <a:t> Klassen</a:t>
            </a:r>
            <a:r>
              <a:rPr lang="de-DE" sz="4400" dirty="0" smtClean="0">
                <a:solidFill>
                  <a:schemeClr val="tx1">
                    <a:lumMod val="50000"/>
                    <a:lumOff val="50000"/>
                  </a:schemeClr>
                </a:solidFill>
                <a:latin typeface="Roboto" pitchFamily="2" charset="0"/>
                <a:ea typeface="Roboto" pitchFamily="2" charset="0"/>
              </a:rPr>
              <a:t>.</a:t>
            </a:r>
            <a:r>
              <a:rPr lang="en-US" sz="4400" dirty="0" smtClean="0">
                <a:solidFill>
                  <a:schemeClr val="tx1">
                    <a:lumMod val="50000"/>
                    <a:lumOff val="50000"/>
                  </a:schemeClr>
                </a:solidFill>
                <a:latin typeface="Roboto" pitchFamily="2" charset="0"/>
                <a:ea typeface="Roboto" pitchFamily="2" charset="0"/>
              </a:rPr>
              <a:t>”</a:t>
            </a:r>
            <a:endParaRPr lang="en-US" sz="2800" dirty="0">
              <a:solidFill>
                <a:schemeClr val="tx1">
                  <a:lumMod val="75000"/>
                  <a:lumOff val="25000"/>
                </a:schemeClr>
              </a:solidFill>
              <a:ea typeface="Roboto" pitchFamily="2" charset="0"/>
            </a:endParaRP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a:bodyPr>
          <a:lstStyle/>
          <a:p>
            <a:pPr algn="l"/>
            <a:r>
              <a:rPr lang="en-US" sz="4400" dirty="0" smtClean="0">
                <a:solidFill>
                  <a:schemeClr val="tx1">
                    <a:lumMod val="50000"/>
                    <a:lumOff val="50000"/>
                  </a:schemeClr>
                </a:solidFill>
                <a:latin typeface="Roboto" pitchFamily="2" charset="0"/>
                <a:ea typeface="Roboto" pitchFamily="2" charset="0"/>
              </a:rPr>
              <a:t>“Also </a:t>
            </a:r>
            <a:r>
              <a:rPr lang="en-US" sz="4400" dirty="0" err="1" smtClean="0">
                <a:solidFill>
                  <a:schemeClr val="tx1">
                    <a:lumMod val="50000"/>
                    <a:lumOff val="50000"/>
                  </a:schemeClr>
                </a:solidFill>
                <a:latin typeface="Roboto" pitchFamily="2" charset="0"/>
                <a:ea typeface="Roboto" pitchFamily="2" charset="0"/>
              </a:rPr>
              <a:t>ich</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hab</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da</a:t>
            </a:r>
            <a:r>
              <a:rPr lang="en-US" sz="4400" dirty="0" smtClean="0">
                <a:solidFill>
                  <a:schemeClr val="tx1">
                    <a:lumMod val="50000"/>
                    <a:lumOff val="50000"/>
                  </a:schemeClr>
                </a:solidFill>
                <a:latin typeface="Roboto" pitchFamily="2" charset="0"/>
                <a:ea typeface="Roboto" pitchFamily="2" charset="0"/>
              </a:rPr>
              <a:t> so ne Software, die </a:t>
            </a:r>
            <a:r>
              <a:rPr lang="en-US" sz="4400" dirty="0" err="1" smtClean="0">
                <a:solidFill>
                  <a:schemeClr val="tx1">
                    <a:lumMod val="50000"/>
                    <a:lumOff val="50000"/>
                  </a:schemeClr>
                </a:solidFill>
                <a:latin typeface="Roboto" pitchFamily="2" charset="0"/>
                <a:ea typeface="Roboto" pitchFamily="2" charset="0"/>
              </a:rPr>
              <a:t>bearbeitet</a:t>
            </a:r>
            <a:r>
              <a:rPr lang="en-US" sz="4400" dirty="0" smtClean="0">
                <a:solidFill>
                  <a:schemeClr val="tx1">
                    <a:lumMod val="50000"/>
                    <a:lumOff val="50000"/>
                  </a:schemeClr>
                </a:solidFill>
                <a:latin typeface="Roboto" pitchFamily="2" charset="0"/>
                <a:ea typeface="Roboto" pitchFamily="2" charset="0"/>
              </a:rPr>
              <a:t> so </a:t>
            </a:r>
            <a:r>
              <a:rPr lang="en-US" sz="4400" dirty="0" err="1" smtClean="0">
                <a:solidFill>
                  <a:schemeClr val="tx1">
                    <a:lumMod val="50000"/>
                    <a:lumOff val="50000"/>
                  </a:schemeClr>
                </a:solidFill>
                <a:latin typeface="Roboto" pitchFamily="2" charset="0"/>
                <a:ea typeface="Roboto" pitchFamily="2" charset="0"/>
              </a:rPr>
              <a:t>Bilder</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Aber</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ich</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hab</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da</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viel</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zu</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gro</a:t>
            </a:r>
            <a:r>
              <a:rPr lang="de-DE" sz="4400" dirty="0" err="1" smtClean="0">
                <a:solidFill>
                  <a:schemeClr val="tx1">
                    <a:lumMod val="50000"/>
                    <a:lumOff val="50000"/>
                  </a:schemeClr>
                </a:solidFill>
                <a:latin typeface="Roboto" pitchFamily="2" charset="0"/>
                <a:ea typeface="Roboto" pitchFamily="2" charset="0"/>
              </a:rPr>
              <a:t>ße</a:t>
            </a:r>
            <a:r>
              <a:rPr lang="de-DE" sz="4400" dirty="0" smtClean="0">
                <a:solidFill>
                  <a:schemeClr val="tx1">
                    <a:lumMod val="50000"/>
                    <a:lumOff val="50000"/>
                  </a:schemeClr>
                </a:solidFill>
                <a:latin typeface="Roboto" pitchFamily="2" charset="0"/>
                <a:ea typeface="Roboto" pitchFamily="2" charset="0"/>
              </a:rPr>
              <a:t> Klassen. Und ich reiche da so ein </a:t>
            </a:r>
            <a:r>
              <a:rPr lang="de-DE" sz="4400" dirty="0" smtClean="0">
                <a:solidFill>
                  <a:srgbClr val="FF00FF"/>
                </a:solidFill>
                <a:latin typeface="Roboto" pitchFamily="2" charset="0"/>
                <a:ea typeface="Roboto" pitchFamily="2" charset="0"/>
              </a:rPr>
              <a:t>Bytearray</a:t>
            </a:r>
            <a:r>
              <a:rPr lang="de-DE" sz="4400" dirty="0" smtClean="0">
                <a:solidFill>
                  <a:schemeClr val="tx1">
                    <a:lumMod val="50000"/>
                    <a:lumOff val="50000"/>
                  </a:schemeClr>
                </a:solidFill>
                <a:latin typeface="Roboto" pitchFamily="2" charset="0"/>
                <a:ea typeface="Roboto" pitchFamily="2" charset="0"/>
              </a:rPr>
              <a:t> rum.</a:t>
            </a:r>
            <a:r>
              <a:rPr lang="en-US" sz="4400" dirty="0" smtClean="0">
                <a:solidFill>
                  <a:schemeClr val="tx1">
                    <a:lumMod val="50000"/>
                    <a:lumOff val="50000"/>
                  </a:schemeClr>
                </a:solidFill>
                <a:latin typeface="Roboto" pitchFamily="2" charset="0"/>
                <a:ea typeface="Roboto" pitchFamily="2" charset="0"/>
              </a:rPr>
              <a:t>”</a:t>
            </a:r>
            <a:endParaRPr lang="en-US" sz="2800" dirty="0">
              <a:solidFill>
                <a:schemeClr val="tx1">
                  <a:lumMod val="75000"/>
                  <a:lumOff val="25000"/>
                </a:schemeClr>
              </a:solidFill>
              <a:ea typeface="Roboto" pitchFamily="2" charset="0"/>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fontScale="90000"/>
          </a:bodyPr>
          <a:lstStyle/>
          <a:p>
            <a:pPr algn="l"/>
            <a:r>
              <a:rPr lang="en-US" sz="4400" dirty="0" smtClean="0">
                <a:solidFill>
                  <a:schemeClr val="tx1">
                    <a:lumMod val="50000"/>
                    <a:lumOff val="50000"/>
                  </a:schemeClr>
                </a:solidFill>
                <a:latin typeface="Roboto" pitchFamily="2" charset="0"/>
                <a:ea typeface="Roboto" pitchFamily="2" charset="0"/>
              </a:rPr>
              <a:t>“Also </a:t>
            </a:r>
            <a:r>
              <a:rPr lang="en-US" sz="4400" dirty="0" err="1" smtClean="0">
                <a:solidFill>
                  <a:schemeClr val="tx1">
                    <a:lumMod val="50000"/>
                    <a:lumOff val="50000"/>
                  </a:schemeClr>
                </a:solidFill>
                <a:latin typeface="Roboto" pitchFamily="2" charset="0"/>
                <a:ea typeface="Roboto" pitchFamily="2" charset="0"/>
              </a:rPr>
              <a:t>ich</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hab</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da</a:t>
            </a:r>
            <a:r>
              <a:rPr lang="en-US" sz="4400" dirty="0" smtClean="0">
                <a:solidFill>
                  <a:schemeClr val="tx1">
                    <a:lumMod val="50000"/>
                    <a:lumOff val="50000"/>
                  </a:schemeClr>
                </a:solidFill>
                <a:latin typeface="Roboto" pitchFamily="2" charset="0"/>
                <a:ea typeface="Roboto" pitchFamily="2" charset="0"/>
              </a:rPr>
              <a:t> so ne Software, die </a:t>
            </a:r>
            <a:r>
              <a:rPr lang="en-US" sz="4400" dirty="0" err="1" smtClean="0">
                <a:solidFill>
                  <a:schemeClr val="tx1">
                    <a:lumMod val="50000"/>
                    <a:lumOff val="50000"/>
                  </a:schemeClr>
                </a:solidFill>
                <a:latin typeface="Roboto" pitchFamily="2" charset="0"/>
                <a:ea typeface="Roboto" pitchFamily="2" charset="0"/>
              </a:rPr>
              <a:t>bearbeitet</a:t>
            </a:r>
            <a:r>
              <a:rPr lang="en-US" sz="4400" dirty="0" smtClean="0">
                <a:solidFill>
                  <a:schemeClr val="tx1">
                    <a:lumMod val="50000"/>
                    <a:lumOff val="50000"/>
                  </a:schemeClr>
                </a:solidFill>
                <a:latin typeface="Roboto" pitchFamily="2" charset="0"/>
                <a:ea typeface="Roboto" pitchFamily="2" charset="0"/>
              </a:rPr>
              <a:t> so </a:t>
            </a:r>
            <a:r>
              <a:rPr lang="en-US" sz="4400" dirty="0" err="1" smtClean="0">
                <a:solidFill>
                  <a:schemeClr val="tx1">
                    <a:lumMod val="50000"/>
                    <a:lumOff val="50000"/>
                  </a:schemeClr>
                </a:solidFill>
                <a:latin typeface="Roboto" pitchFamily="2" charset="0"/>
                <a:ea typeface="Roboto" pitchFamily="2" charset="0"/>
              </a:rPr>
              <a:t>Bilder</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Aber</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ich</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hab</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da</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viel</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zu</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gro</a:t>
            </a:r>
            <a:r>
              <a:rPr lang="de-DE" sz="4400" dirty="0" err="1" smtClean="0">
                <a:solidFill>
                  <a:schemeClr val="tx1">
                    <a:lumMod val="50000"/>
                    <a:lumOff val="50000"/>
                  </a:schemeClr>
                </a:solidFill>
                <a:latin typeface="Roboto" pitchFamily="2" charset="0"/>
                <a:ea typeface="Roboto" pitchFamily="2" charset="0"/>
              </a:rPr>
              <a:t>ße</a:t>
            </a:r>
            <a:r>
              <a:rPr lang="de-DE" sz="4400" dirty="0" smtClean="0">
                <a:solidFill>
                  <a:schemeClr val="tx1">
                    <a:lumMod val="50000"/>
                    <a:lumOff val="50000"/>
                  </a:schemeClr>
                </a:solidFill>
                <a:latin typeface="Roboto" pitchFamily="2" charset="0"/>
                <a:ea typeface="Roboto" pitchFamily="2" charset="0"/>
              </a:rPr>
              <a:t> Klassen. Und ich reiche da so ein Bytearray rum. Und das </a:t>
            </a:r>
            <a:r>
              <a:rPr lang="de-DE" sz="4400" dirty="0" smtClean="0">
                <a:solidFill>
                  <a:srgbClr val="FF00FF"/>
                </a:solidFill>
                <a:latin typeface="Roboto" pitchFamily="2" charset="0"/>
                <a:ea typeface="Roboto" pitchFamily="2" charset="0"/>
              </a:rPr>
              <a:t>wird</a:t>
            </a:r>
            <a:r>
              <a:rPr lang="de-DE" sz="4400" dirty="0" smtClean="0">
                <a:solidFill>
                  <a:schemeClr val="tx1">
                    <a:lumMod val="50000"/>
                    <a:lumOff val="50000"/>
                  </a:schemeClr>
                </a:solidFill>
                <a:latin typeface="Roboto" pitchFamily="2" charset="0"/>
                <a:ea typeface="Roboto" pitchFamily="2" charset="0"/>
              </a:rPr>
              <a:t> dann </a:t>
            </a:r>
            <a:r>
              <a:rPr lang="de-DE" sz="4400" dirty="0" smtClean="0">
                <a:solidFill>
                  <a:srgbClr val="FF00FF"/>
                </a:solidFill>
                <a:latin typeface="Roboto" pitchFamily="2" charset="0"/>
                <a:ea typeface="Roboto" pitchFamily="2" charset="0"/>
              </a:rPr>
              <a:t>von allen bearbeitet</a:t>
            </a:r>
            <a:r>
              <a:rPr lang="de-DE" sz="4400" dirty="0" smtClean="0">
                <a:solidFill>
                  <a:schemeClr val="tx1">
                    <a:lumMod val="50000"/>
                    <a:lumOff val="50000"/>
                  </a:schemeClr>
                </a:solidFill>
                <a:latin typeface="Roboto" pitchFamily="2" charset="0"/>
                <a:ea typeface="Roboto" pitchFamily="2" charset="0"/>
              </a:rPr>
              <a:t>.</a:t>
            </a:r>
            <a:r>
              <a:rPr lang="en-US" sz="4400" dirty="0" smtClean="0">
                <a:solidFill>
                  <a:schemeClr val="tx1">
                    <a:lumMod val="50000"/>
                    <a:lumOff val="50000"/>
                  </a:schemeClr>
                </a:solidFill>
                <a:latin typeface="Roboto" pitchFamily="2" charset="0"/>
                <a:ea typeface="Roboto" pitchFamily="2" charset="0"/>
              </a:rPr>
              <a:t>”</a:t>
            </a:r>
            <a:endParaRPr lang="en-US" sz="2800" dirty="0">
              <a:solidFill>
                <a:schemeClr val="tx1">
                  <a:lumMod val="75000"/>
                  <a:lumOff val="25000"/>
                </a:schemeClr>
              </a:solidFill>
              <a:ea typeface="Roboto" pitchFamily="2" charset="0"/>
            </a:endParaRP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fontScale="90000"/>
          </a:bodyPr>
          <a:lstStyle/>
          <a:p>
            <a:pPr algn="l"/>
            <a:r>
              <a:rPr lang="en-US" sz="4400" dirty="0" smtClean="0">
                <a:solidFill>
                  <a:schemeClr val="tx1">
                    <a:lumMod val="50000"/>
                    <a:lumOff val="50000"/>
                  </a:schemeClr>
                </a:solidFill>
                <a:latin typeface="Roboto" pitchFamily="2" charset="0"/>
                <a:ea typeface="Roboto" pitchFamily="2" charset="0"/>
              </a:rPr>
              <a:t>“Also </a:t>
            </a:r>
            <a:r>
              <a:rPr lang="en-US" sz="4400" dirty="0" err="1" smtClean="0">
                <a:solidFill>
                  <a:schemeClr val="tx1">
                    <a:lumMod val="50000"/>
                    <a:lumOff val="50000"/>
                  </a:schemeClr>
                </a:solidFill>
                <a:latin typeface="Roboto" pitchFamily="2" charset="0"/>
                <a:ea typeface="Roboto" pitchFamily="2" charset="0"/>
              </a:rPr>
              <a:t>ich</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hab</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da</a:t>
            </a:r>
            <a:r>
              <a:rPr lang="en-US" sz="4400" dirty="0" smtClean="0">
                <a:solidFill>
                  <a:schemeClr val="tx1">
                    <a:lumMod val="50000"/>
                    <a:lumOff val="50000"/>
                  </a:schemeClr>
                </a:solidFill>
                <a:latin typeface="Roboto" pitchFamily="2" charset="0"/>
                <a:ea typeface="Roboto" pitchFamily="2" charset="0"/>
              </a:rPr>
              <a:t> so ne Software, die </a:t>
            </a:r>
            <a:r>
              <a:rPr lang="en-US" sz="4400" dirty="0" err="1" smtClean="0">
                <a:solidFill>
                  <a:schemeClr val="tx1">
                    <a:lumMod val="50000"/>
                    <a:lumOff val="50000"/>
                  </a:schemeClr>
                </a:solidFill>
                <a:latin typeface="Roboto" pitchFamily="2" charset="0"/>
                <a:ea typeface="Roboto" pitchFamily="2" charset="0"/>
              </a:rPr>
              <a:t>bearbeitet</a:t>
            </a:r>
            <a:r>
              <a:rPr lang="en-US" sz="4400" dirty="0" smtClean="0">
                <a:solidFill>
                  <a:schemeClr val="tx1">
                    <a:lumMod val="50000"/>
                    <a:lumOff val="50000"/>
                  </a:schemeClr>
                </a:solidFill>
                <a:latin typeface="Roboto" pitchFamily="2" charset="0"/>
                <a:ea typeface="Roboto" pitchFamily="2" charset="0"/>
              </a:rPr>
              <a:t> so </a:t>
            </a:r>
            <a:r>
              <a:rPr lang="en-US" sz="4400" dirty="0" err="1" smtClean="0">
                <a:solidFill>
                  <a:schemeClr val="tx1">
                    <a:lumMod val="50000"/>
                    <a:lumOff val="50000"/>
                  </a:schemeClr>
                </a:solidFill>
                <a:latin typeface="Roboto" pitchFamily="2" charset="0"/>
                <a:ea typeface="Roboto" pitchFamily="2" charset="0"/>
              </a:rPr>
              <a:t>Bilder</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Aber</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ich</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hab</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da</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viel</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zu</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gro</a:t>
            </a:r>
            <a:r>
              <a:rPr lang="de-DE" sz="4400" dirty="0" err="1" smtClean="0">
                <a:solidFill>
                  <a:schemeClr val="tx1">
                    <a:lumMod val="50000"/>
                    <a:lumOff val="50000"/>
                  </a:schemeClr>
                </a:solidFill>
                <a:latin typeface="Roboto" pitchFamily="2" charset="0"/>
                <a:ea typeface="Roboto" pitchFamily="2" charset="0"/>
              </a:rPr>
              <a:t>ße</a:t>
            </a:r>
            <a:r>
              <a:rPr lang="de-DE" sz="4400" dirty="0" smtClean="0">
                <a:solidFill>
                  <a:schemeClr val="tx1">
                    <a:lumMod val="50000"/>
                    <a:lumOff val="50000"/>
                  </a:schemeClr>
                </a:solidFill>
                <a:latin typeface="Roboto" pitchFamily="2" charset="0"/>
                <a:ea typeface="Roboto" pitchFamily="2" charset="0"/>
              </a:rPr>
              <a:t> Klassen. Und ich reiche da so ein Bytearray rum. Und das wird dann von allen bearbeitet. </a:t>
            </a:r>
            <a:r>
              <a:rPr lang="de-DE" sz="4400" dirty="0" smtClean="0">
                <a:solidFill>
                  <a:srgbClr val="FF7400"/>
                </a:solidFill>
                <a:latin typeface="Roboto" pitchFamily="2" charset="0"/>
                <a:ea typeface="Roboto" pitchFamily="2" charset="0"/>
              </a:rPr>
              <a:t>Das ist schon ziemlich kompliziert</a:t>
            </a:r>
            <a:r>
              <a:rPr lang="de-DE" sz="4400" dirty="0" smtClean="0">
                <a:solidFill>
                  <a:schemeClr val="tx1">
                    <a:lumMod val="50000"/>
                    <a:lumOff val="50000"/>
                  </a:schemeClr>
                </a:solidFill>
                <a:latin typeface="Roboto" pitchFamily="2" charset="0"/>
                <a:ea typeface="Roboto" pitchFamily="2" charset="0"/>
              </a:rPr>
              <a:t>…</a:t>
            </a:r>
            <a:r>
              <a:rPr lang="en-US" sz="4400" dirty="0" smtClean="0">
                <a:solidFill>
                  <a:schemeClr val="tx1">
                    <a:lumMod val="50000"/>
                    <a:lumOff val="50000"/>
                  </a:schemeClr>
                </a:solidFill>
                <a:latin typeface="Roboto" pitchFamily="2" charset="0"/>
                <a:ea typeface="Roboto" pitchFamily="2" charset="0"/>
              </a:rPr>
              <a:t>”</a:t>
            </a:r>
            <a:endParaRPr lang="en-US" sz="2800" dirty="0">
              <a:solidFill>
                <a:schemeClr val="tx1">
                  <a:lumMod val="75000"/>
                  <a:lumOff val="25000"/>
                </a:schemeClr>
              </a:solidFill>
              <a:ea typeface="Roboto" pitchFamily="2" charset="0"/>
            </a:endParaRP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no.jpg"/>
          <p:cNvPicPr>
            <a:picLocks noChangeAspect="1"/>
          </p:cNvPicPr>
          <p:nvPr/>
        </p:nvPicPr>
        <p:blipFill>
          <a:blip r:embed="rId2" cstate="print"/>
          <a:stretch>
            <a:fillRect/>
          </a:stretch>
        </p:blipFill>
        <p:spPr>
          <a:xfrm>
            <a:off x="1714500" y="995362"/>
            <a:ext cx="5715000" cy="486727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Interface Segregation Principle</a:t>
            </a:r>
            <a:endParaRPr lang="de-DE" sz="2000" dirty="0">
              <a:latin typeface="Roboto" pitchFamily="2"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Dependency Inversion Principle</a:t>
            </a:r>
            <a:endParaRPr lang="de-DE" sz="2000" dirty="0">
              <a:latin typeface="Roboto" pitchFamily="2" charset="0"/>
              <a:ea typeface="Roboto" pitchFamily="2" charset="0"/>
            </a:endParaRPr>
          </a:p>
        </p:txBody>
      </p:sp>
      <p:sp>
        <p:nvSpPr>
          <p:cNvPr id="8" name="Rechteck 7"/>
          <p:cNvSpPr/>
          <p:nvPr/>
        </p:nvSpPr>
        <p:spPr>
          <a:xfrm>
            <a:off x="262778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9" name="Rechteck 8"/>
          <p:cNvSpPr/>
          <p:nvPr/>
        </p:nvSpPr>
        <p:spPr>
          <a:xfrm>
            <a:off x="4788024" y="33265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hannes Hofmeister\Desktop\27637665.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Bilder </a:t>
            </a:r>
            <a:br>
              <a:rPr lang="de-DE" dirty="0" smtClean="0"/>
            </a:br>
            <a:r>
              <a:rPr lang="de-DE" dirty="0" smtClean="0"/>
              <a:t>sind </a:t>
            </a:r>
            <a:r>
              <a:rPr lang="de-DE" dirty="0" smtClean="0">
                <a:solidFill>
                  <a:srgbClr val="FF00FF"/>
                </a:solidFill>
              </a:rPr>
              <a:t>keine</a:t>
            </a:r>
            <a:r>
              <a:rPr lang="de-DE" dirty="0" smtClean="0"/>
              <a:t> ByteArrays</a:t>
            </a:r>
            <a:endParaRPr lang="en-US"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Email Adressen </a:t>
            </a:r>
            <a:br>
              <a:rPr lang="de-DE" dirty="0" smtClean="0"/>
            </a:br>
            <a:r>
              <a:rPr lang="de-DE" dirty="0" smtClean="0"/>
              <a:t>sind </a:t>
            </a:r>
            <a:r>
              <a:rPr lang="de-DE" dirty="0" smtClean="0">
                <a:solidFill>
                  <a:srgbClr val="FF00FF"/>
                </a:solidFill>
              </a:rPr>
              <a:t>keine</a:t>
            </a:r>
            <a:r>
              <a:rPr lang="de-DE" dirty="0" smtClean="0"/>
              <a:t> Strings</a:t>
            </a:r>
            <a:endParaRPr lang="en-US" dirty="0">
              <a:solidFill>
                <a:srgbClr val="FF7400"/>
              </a:solidFill>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solidFill>
                  <a:srgbClr val="FF00FF"/>
                </a:solidFill>
              </a:rPr>
              <a:t>TinY</a:t>
            </a:r>
            <a:r>
              <a:rPr lang="de-DE" dirty="0" smtClean="0">
                <a:solidFill>
                  <a:srgbClr val="FF00FF"/>
                </a:solidFill>
              </a:rPr>
              <a:t> </a:t>
            </a:r>
            <a:r>
              <a:rPr lang="de-DE" dirty="0" err="1" smtClean="0">
                <a:solidFill>
                  <a:srgbClr val="FF00FF"/>
                </a:solidFill>
              </a:rPr>
              <a:t>TYpes</a:t>
            </a:r>
            <a:endParaRPr lang="en-US" dirty="0">
              <a:solidFill>
                <a:srgbClr val="FF00FF"/>
              </a:solidFill>
            </a:endParaRP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smtClean="0"/>
              <a:t>Dinge müssen </a:t>
            </a:r>
            <a:br>
              <a:rPr lang="de-DE" sz="4000" dirty="0" smtClean="0"/>
            </a:br>
            <a:r>
              <a:rPr lang="de-DE" sz="4000" dirty="0" smtClean="0"/>
              <a:t>nicht können</a:t>
            </a:r>
            <a:r>
              <a:rPr lang="de-DE" sz="2800" dirty="0" smtClean="0"/>
              <a:t/>
            </a:r>
            <a:br>
              <a:rPr lang="de-DE" sz="2800" dirty="0" smtClean="0"/>
            </a:br>
            <a:r>
              <a:rPr lang="de-DE" sz="3400" dirty="0" smtClean="0"/>
              <a:t>aber sie können </a:t>
            </a:r>
            <a:r>
              <a:rPr lang="de-DE" dirty="0" smtClean="0"/>
              <a:t/>
            </a:r>
            <a:br>
              <a:rPr lang="de-DE" dirty="0" smtClean="0"/>
            </a:br>
            <a:r>
              <a:rPr lang="de-DE" sz="13800" dirty="0" smtClean="0">
                <a:solidFill>
                  <a:srgbClr val="FF00FF"/>
                </a:solidFill>
              </a:rPr>
              <a:t>sein</a:t>
            </a:r>
            <a:endParaRPr lang="de-DE" dirty="0">
              <a:solidFill>
                <a:srgbClr val="FF00FF"/>
              </a:solidFill>
            </a:endParaRPr>
          </a:p>
        </p:txBody>
      </p:sp>
    </p:spTree>
    <p:extLst>
      <p:ext uri="{BB962C8B-B14F-4D97-AF65-F5344CB8AC3E}">
        <p14:creationId xmlns:p14="http://schemas.microsoft.com/office/powerpoint/2010/main" val="34063405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latin typeface="Roboto" pitchFamily="2" charset="0"/>
                <a:ea typeface="Roboto" pitchFamily="2" charset="0"/>
              </a:rPr>
              <a:t>Email</a:t>
            </a:r>
            <a:r>
              <a:rPr lang="de-DE" dirty="0" smtClean="0"/>
              <a:t/>
            </a:r>
            <a:br>
              <a:rPr lang="de-DE" dirty="0" smtClean="0"/>
            </a:br>
            <a:r>
              <a:rPr lang="de-DE" dirty="0"/>
              <a:t/>
            </a:r>
            <a:br>
              <a:rPr lang="de-DE" dirty="0"/>
            </a:br>
            <a:r>
              <a:rPr lang="de-DE" dirty="0" err="1" smtClean="0">
                <a:latin typeface="Roboto" pitchFamily="2" charset="0"/>
                <a:ea typeface="Roboto" pitchFamily="2" charset="0"/>
              </a:rPr>
              <a:t>InvalidEmail</a:t>
            </a:r>
            <a:endParaRPr lang="de-DE" dirty="0">
              <a:latin typeface="Roboto" pitchFamily="2" charset="0"/>
              <a:ea typeface="Roboto" pitchFamily="2" charset="0"/>
            </a:endParaRPr>
          </a:p>
        </p:txBody>
      </p:sp>
    </p:spTree>
    <p:extLst>
      <p:ext uri="{BB962C8B-B14F-4D97-AF65-F5344CB8AC3E}">
        <p14:creationId xmlns:p14="http://schemas.microsoft.com/office/powerpoint/2010/main" val="184270454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solidFill>
                  <a:srgbClr val="FF00FF"/>
                </a:solidFill>
              </a:rPr>
              <a:t>Poly</a:t>
            </a:r>
            <a:r>
              <a:rPr lang="de-DE" dirty="0" smtClean="0"/>
              <a:t>morphismen </a:t>
            </a:r>
            <a:br>
              <a:rPr lang="de-DE" dirty="0" smtClean="0"/>
            </a:br>
            <a:r>
              <a:rPr lang="de-DE" dirty="0"/>
              <a:t/>
            </a:r>
            <a:br>
              <a:rPr lang="de-DE" dirty="0"/>
            </a:br>
            <a:r>
              <a:rPr lang="de-DE" dirty="0" smtClean="0"/>
              <a:t>Typen</a:t>
            </a:r>
            <a:endParaRPr lang="de-DE" dirty="0"/>
          </a:p>
        </p:txBody>
      </p:sp>
    </p:spTree>
    <p:extLst>
      <p:ext uri="{BB962C8B-B14F-4D97-AF65-F5344CB8AC3E}">
        <p14:creationId xmlns:p14="http://schemas.microsoft.com/office/powerpoint/2010/main" val="1783885309"/>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9600" dirty="0" smtClean="0">
                <a:solidFill>
                  <a:srgbClr val="FF00FF"/>
                </a:solidFill>
              </a:rPr>
              <a:t>Domänensprache</a:t>
            </a:r>
            <a:endParaRPr lang="en-US" sz="9600" dirty="0">
              <a:solidFill>
                <a:srgbClr val="FF00FF"/>
              </a:solidFill>
            </a:endParaRPr>
          </a:p>
        </p:txBody>
      </p:sp>
      <p:sp>
        <p:nvSpPr>
          <p:cNvPr id="4" name="Textplatzhalter 3"/>
          <p:cNvSpPr>
            <a:spLocks noGrp="1"/>
          </p:cNvSpPr>
          <p:nvPr>
            <p:ph type="body" sz="quarter" idx="10"/>
          </p:nvPr>
        </p:nvSpPr>
        <p:spPr/>
        <p:txBody>
          <a:bodyPr/>
          <a:lstStyle/>
          <a:p>
            <a:r>
              <a:rPr lang="de-DE" dirty="0" smtClean="0"/>
              <a:t>Ubiquitous Language</a:t>
            </a:r>
            <a:endParaRPr lang="en-US" dirty="0"/>
          </a:p>
        </p:txBody>
      </p:sp>
      <p:sp>
        <p:nvSpPr>
          <p:cNvPr id="5" name="Textplatzhalter 4"/>
          <p:cNvSpPr>
            <a:spLocks noGrp="1"/>
          </p:cNvSpPr>
          <p:nvPr>
            <p:ph type="body" sz="quarter" idx="11"/>
          </p:nvPr>
        </p:nvSpPr>
        <p:spPr>
          <a:xfrm>
            <a:off x="683568" y="3933056"/>
            <a:ext cx="7776864" cy="935161"/>
          </a:xfrm>
        </p:spPr>
        <p:txBody>
          <a:bodyPr/>
          <a:lstStyle/>
          <a:p>
            <a:r>
              <a:rPr lang="de-DE" sz="4000" dirty="0" smtClean="0"/>
              <a:t>Gegen Babylonische Sprachverwirrung</a:t>
            </a:r>
            <a:endParaRPr lang="en-US" sz="4000" dirty="0"/>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Systemische Metapher</a:t>
            </a:r>
            <a:br>
              <a:rPr lang="de-DE" dirty="0" smtClean="0"/>
            </a:br>
            <a:r>
              <a:rPr lang="de-DE" dirty="0" smtClean="0"/>
              <a:t/>
            </a:r>
            <a:br>
              <a:rPr lang="de-DE" dirty="0" smtClean="0"/>
            </a:br>
            <a:r>
              <a:rPr lang="de-DE" dirty="0" smtClean="0">
                <a:solidFill>
                  <a:srgbClr val="FF00FF"/>
                </a:solidFill>
              </a:rPr>
              <a:t>Klare Namen</a:t>
            </a:r>
            <a:endParaRPr lang="en-US" dirty="0">
              <a:solidFill>
                <a:srgbClr val="FF00FF"/>
              </a:solidFill>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Simple First</a:t>
            </a:r>
            <a:endParaRPr lang="de-DE" sz="2000" dirty="0">
              <a:solidFill>
                <a:schemeClr val="bg1">
                  <a:lumMod val="85000"/>
                </a:schemeClr>
              </a:solidFill>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Binary Dependency</a:t>
            </a:r>
            <a:endParaRPr lang="de-DE" sz="2000" dirty="0">
              <a:solidFill>
                <a:schemeClr val="bg1">
                  <a:lumMod val="85000"/>
                </a:schemeClr>
              </a:solidFill>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Abstraction Segregation</a:t>
            </a:r>
            <a:endParaRPr lang="de-DE" sz="2000" dirty="0">
              <a:solidFill>
                <a:schemeClr val="bg1">
                  <a:lumMod val="85000"/>
                </a:schemeClr>
              </a:solidFill>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Domain Relationship</a:t>
            </a:r>
            <a:endParaRPr lang="de-DE" sz="2000" dirty="0">
              <a:solidFill>
                <a:schemeClr val="bg1">
                  <a:lumMod val="85000"/>
                </a:schemeClr>
              </a:solidFill>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Paradigm-Commitment</a:t>
            </a:r>
            <a:endParaRPr lang="de-DE" sz="2000" dirty="0">
              <a:solidFill>
                <a:schemeClr val="bg1">
                  <a:lumMod val="85000"/>
                </a:schemeClr>
              </a:solidFill>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rgbClr val="00FF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solidFill>
                <a:latin typeface="Roboto" pitchFamily="2" charset="0"/>
                <a:ea typeface="Roboto" pitchFamily="2" charset="0"/>
              </a:rPr>
              <a:t>Weasel Word Removal</a:t>
            </a:r>
            <a:endParaRPr lang="de-DE" sz="2000" dirty="0">
              <a:solidFill>
                <a:schemeClr val="bg1"/>
              </a:solidFill>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Listening </a:t>
            </a:r>
            <a:br>
              <a:rPr lang="en-US" sz="2000" dirty="0" smtClean="0">
                <a:solidFill>
                  <a:schemeClr val="bg1">
                    <a:lumMod val="85000"/>
                  </a:schemeClr>
                </a:solidFill>
                <a:latin typeface="Roboto" pitchFamily="2" charset="0"/>
                <a:ea typeface="Roboto" pitchFamily="2" charset="0"/>
              </a:rPr>
            </a:br>
            <a:r>
              <a:rPr lang="en-US" sz="2000" dirty="0" smtClean="0">
                <a:solidFill>
                  <a:schemeClr val="bg1">
                    <a:lumMod val="85000"/>
                  </a:schemeClr>
                </a:solidFill>
                <a:latin typeface="Roboto" pitchFamily="2" charset="0"/>
                <a:ea typeface="Roboto" pitchFamily="2" charset="0"/>
              </a:rPr>
              <a:t>and </a:t>
            </a:r>
            <a:br>
              <a:rPr lang="en-US" sz="2000" dirty="0" smtClean="0">
                <a:solidFill>
                  <a:schemeClr val="bg1">
                    <a:lumMod val="85000"/>
                  </a:schemeClr>
                </a:solidFill>
                <a:latin typeface="Roboto" pitchFamily="2" charset="0"/>
                <a:ea typeface="Roboto" pitchFamily="2" charset="0"/>
              </a:rPr>
            </a:br>
            <a:r>
              <a:rPr lang="en-US" sz="2000" dirty="0" smtClean="0">
                <a:solidFill>
                  <a:schemeClr val="bg1">
                    <a:lumMod val="85000"/>
                  </a:schemeClr>
                </a:solidFill>
                <a:latin typeface="Roboto" pitchFamily="2" charset="0"/>
                <a:ea typeface="Roboto" pitchFamily="2" charset="0"/>
              </a:rPr>
              <a:t>Learning</a:t>
            </a:r>
            <a:endParaRPr lang="de-DE" sz="2000" dirty="0">
              <a:solidFill>
                <a:schemeClr val="bg1">
                  <a:lumMod val="85000"/>
                </a:schemeClr>
              </a:solidFill>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Domain Language</a:t>
            </a:r>
            <a:endParaRPr lang="de-DE" sz="2000" dirty="0">
              <a:solidFill>
                <a:schemeClr val="bg1">
                  <a:lumMod val="85000"/>
                </a:schemeClr>
              </a:solidFill>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Patterns aren’t solutions</a:t>
            </a:r>
            <a:endParaRPr lang="de-DE" sz="2000" dirty="0">
              <a:solidFill>
                <a:schemeClr val="bg1">
                  <a:lumMod val="85000"/>
                </a:schemeClr>
              </a:solidFill>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Eloquence</a:t>
            </a:r>
            <a:endParaRPr lang="de-DE" sz="2000" dirty="0">
              <a:solidFill>
                <a:schemeClr val="bg1">
                  <a:lumMod val="85000"/>
                </a:schemeClr>
              </a:solidFill>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Shared Under-standing</a:t>
            </a:r>
            <a:endParaRPr lang="de-DE" sz="2000" dirty="0">
              <a:solidFill>
                <a:schemeClr val="bg1">
                  <a:lumMod val="85000"/>
                </a:schemeClr>
              </a:solidFill>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Languages</a:t>
            </a:r>
            <a:endParaRPr lang="de-DE" sz="2000" dirty="0">
              <a:solidFill>
                <a:schemeClr val="bg1">
                  <a:lumMod val="85000"/>
                </a:schemeClr>
              </a:solidFill>
              <a:latin typeface="Roboto" pitchFamily="2" charset="0"/>
              <a:ea typeface="Roboto" pitchFamily="2" charset="0"/>
            </a:endParaRPr>
          </a:p>
        </p:txBody>
      </p:sp>
    </p:spTree>
    <p:extLst>
      <p:ext uri="{BB962C8B-B14F-4D97-AF65-F5344CB8AC3E}">
        <p14:creationId xmlns:p14="http://schemas.microsoft.com/office/powerpoint/2010/main" val="36397121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Dependency Inversion Principle</a:t>
            </a:r>
            <a:endParaRPr lang="de-DE" sz="2000" dirty="0">
              <a:latin typeface="Roboto" pitchFamily="2" charset="0"/>
              <a:ea typeface="Roboto" pitchFamily="2" charset="0"/>
            </a:endParaRPr>
          </a:p>
        </p:txBody>
      </p:sp>
      <p:sp>
        <p:nvSpPr>
          <p:cNvPr id="8" name="Rechteck 7"/>
          <p:cNvSpPr/>
          <p:nvPr/>
        </p:nvSpPr>
        <p:spPr>
          <a:xfrm>
            <a:off x="262778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9" name="Rechteck 8"/>
          <p:cNvSpPr/>
          <p:nvPr/>
        </p:nvSpPr>
        <p:spPr>
          <a:xfrm>
            <a:off x="478802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10" name="Rechteck 9"/>
          <p:cNvSpPr/>
          <p:nvPr/>
        </p:nvSpPr>
        <p:spPr>
          <a:xfrm>
            <a:off x="6948264" y="33265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fontScale="90000"/>
          </a:bodyPr>
          <a:lstStyle/>
          <a:p>
            <a:pPr algn="l"/>
            <a:r>
              <a:rPr lang="en-US" sz="4400" dirty="0" smtClean="0">
                <a:solidFill>
                  <a:schemeClr val="tx1">
                    <a:lumMod val="50000"/>
                    <a:lumOff val="50000"/>
                  </a:schemeClr>
                </a:solidFill>
                <a:latin typeface="Roboto" pitchFamily="2" charset="0"/>
                <a:ea typeface="Roboto" pitchFamily="2" charset="0"/>
              </a:rPr>
              <a:t>"Always code as if the guy who ends up maintaining your code will be a violent psychopath who knows where you live."  </a:t>
            </a:r>
            <a:r>
              <a:rPr lang="en-US" sz="4400" dirty="0" smtClean="0">
                <a:solidFill>
                  <a:schemeClr val="tx1">
                    <a:lumMod val="75000"/>
                    <a:lumOff val="25000"/>
                  </a:schemeClr>
                </a:solidFill>
                <a:ea typeface="Roboto" pitchFamily="2" charset="0"/>
              </a:rPr>
              <a:t/>
            </a:r>
            <a:br>
              <a:rPr lang="en-US" sz="4400" dirty="0" smtClean="0">
                <a:solidFill>
                  <a:schemeClr val="tx1">
                    <a:lumMod val="75000"/>
                    <a:lumOff val="25000"/>
                  </a:schemeClr>
                </a:solidFill>
                <a:ea typeface="Roboto" pitchFamily="2" charset="0"/>
              </a:rPr>
            </a:br>
            <a:endParaRPr lang="en-US" sz="4400" dirty="0" smtClean="0">
              <a:solidFill>
                <a:schemeClr val="tx1">
                  <a:lumMod val="75000"/>
                  <a:lumOff val="25000"/>
                </a:schemeClr>
              </a:solidFill>
              <a:ea typeface="Roboto" pitchFamily="2" charset="0"/>
            </a:endParaRPr>
          </a:p>
          <a:p>
            <a:pPr algn="r"/>
            <a:r>
              <a:rPr lang="en-US" sz="4400" smtClean="0">
                <a:solidFill>
                  <a:schemeClr val="tx1">
                    <a:lumMod val="75000"/>
                    <a:lumOff val="25000"/>
                  </a:schemeClr>
                </a:solidFill>
                <a:ea typeface="Roboto" pitchFamily="2" charset="0"/>
              </a:rPr>
              <a:t>John Woods.</a:t>
            </a:r>
            <a:endParaRPr lang="en-US" sz="2800" dirty="0">
              <a:solidFill>
                <a:schemeClr val="tx1">
                  <a:lumMod val="75000"/>
                  <a:lumOff val="25000"/>
                </a:schemeClr>
              </a:solidFill>
              <a:ea typeface="Roboto" pitchFamily="2" charset="0"/>
            </a:endParaRPr>
          </a:p>
        </p:txBody>
      </p:sp>
    </p:spTree>
    <p:extLst>
      <p:ext uri="{BB962C8B-B14F-4D97-AF65-F5344CB8AC3E}">
        <p14:creationId xmlns:p14="http://schemas.microsoft.com/office/powerpoint/2010/main" val="337713720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Johannes Hofmeister\Desktop\riverglide_logo.png"/>
          <p:cNvPicPr>
            <a:picLocks noChangeAspect="1" noChangeArrowheads="1"/>
          </p:cNvPicPr>
          <p:nvPr/>
        </p:nvPicPr>
        <p:blipFill>
          <a:blip r:embed="rId2" cstate="print"/>
          <a:srcRect/>
          <a:stretch>
            <a:fillRect/>
          </a:stretch>
        </p:blipFill>
        <p:spPr bwMode="auto">
          <a:xfrm>
            <a:off x="539552" y="548680"/>
            <a:ext cx="3816424" cy="956521"/>
          </a:xfrm>
          <a:prstGeom prst="rect">
            <a:avLst/>
          </a:prstGeom>
          <a:noFill/>
        </p:spPr>
      </p:pic>
      <p:sp>
        <p:nvSpPr>
          <p:cNvPr id="10" name="Textfeld 9"/>
          <p:cNvSpPr txBox="1"/>
          <p:nvPr/>
        </p:nvSpPr>
        <p:spPr>
          <a:xfrm>
            <a:off x="5148064" y="764704"/>
            <a:ext cx="3024336" cy="523220"/>
          </a:xfrm>
          <a:prstGeom prst="rect">
            <a:avLst/>
          </a:prstGeom>
          <a:noFill/>
        </p:spPr>
        <p:txBody>
          <a:bodyPr wrap="square" rtlCol="0">
            <a:spAutoFit/>
          </a:bodyPr>
          <a:lstStyle/>
          <a:p>
            <a:pPr algn="r"/>
            <a:r>
              <a:rPr lang="en-US" sz="2800" b="1" dirty="0" smtClean="0">
                <a:latin typeface="Roboto" pitchFamily="2" charset="0"/>
                <a:ea typeface="Roboto" pitchFamily="2" charset="0"/>
              </a:rPr>
              <a:t>@riverglide</a:t>
            </a:r>
            <a:endParaRPr lang="en-US" sz="2800" b="1" dirty="0">
              <a:latin typeface="Roboto" pitchFamily="2" charset="0"/>
              <a:ea typeface="Roboto" pitchFamily="2" charset="0"/>
            </a:endParaRPr>
          </a:p>
        </p:txBody>
      </p:sp>
      <p:pic>
        <p:nvPicPr>
          <p:cNvPr id="3074" name="Picture 2" descr="C:\Users\Johannes Hofmeister\Desktop\profile_photo_bw.jpg"/>
          <p:cNvPicPr>
            <a:picLocks noChangeAspect="1" noChangeArrowheads="1"/>
          </p:cNvPicPr>
          <p:nvPr/>
        </p:nvPicPr>
        <p:blipFill>
          <a:blip r:embed="rId3" cstate="print"/>
          <a:srcRect/>
          <a:stretch>
            <a:fillRect/>
          </a:stretch>
        </p:blipFill>
        <p:spPr bwMode="auto">
          <a:xfrm>
            <a:off x="5004048" y="2483604"/>
            <a:ext cx="1201525" cy="1944216"/>
          </a:xfrm>
          <a:prstGeom prst="rect">
            <a:avLst/>
          </a:prstGeom>
          <a:noFill/>
        </p:spPr>
      </p:pic>
      <p:pic>
        <p:nvPicPr>
          <p:cNvPr id="3076" name="Picture 4" descr="C:\Users\Johannes Hofmeister\Desktop\iPhoto.jpg"/>
          <p:cNvPicPr>
            <a:picLocks noChangeAspect="1" noChangeArrowheads="1"/>
          </p:cNvPicPr>
          <p:nvPr/>
        </p:nvPicPr>
        <p:blipFill>
          <a:blip r:embed="rId4" cstate="print"/>
          <a:srcRect/>
          <a:stretch>
            <a:fillRect/>
          </a:stretch>
        </p:blipFill>
        <p:spPr bwMode="auto">
          <a:xfrm>
            <a:off x="2799979" y="2483604"/>
            <a:ext cx="1656184" cy="1894402"/>
          </a:xfrm>
          <a:prstGeom prst="rect">
            <a:avLst/>
          </a:prstGeom>
          <a:noFill/>
        </p:spPr>
      </p:pic>
      <p:pic>
        <p:nvPicPr>
          <p:cNvPr id="3077" name="Picture 5" descr="C:\Users\Johannes Hofmeister\Desktop\andy.png"/>
          <p:cNvPicPr>
            <a:picLocks noChangeAspect="1" noChangeArrowheads="1"/>
          </p:cNvPicPr>
          <p:nvPr/>
        </p:nvPicPr>
        <p:blipFill>
          <a:blip r:embed="rId5" cstate="print"/>
          <a:srcRect/>
          <a:stretch>
            <a:fillRect/>
          </a:stretch>
        </p:blipFill>
        <p:spPr bwMode="auto">
          <a:xfrm>
            <a:off x="323528" y="2492896"/>
            <a:ext cx="1872208" cy="1872208"/>
          </a:xfrm>
          <a:prstGeom prst="rect">
            <a:avLst/>
          </a:prstGeom>
          <a:noFill/>
        </p:spPr>
      </p:pic>
      <p:sp>
        <p:nvSpPr>
          <p:cNvPr id="17" name="Rechteck 16"/>
          <p:cNvSpPr/>
          <p:nvPr/>
        </p:nvSpPr>
        <p:spPr>
          <a:xfrm>
            <a:off x="251520" y="4283804"/>
            <a:ext cx="8424936"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feld 19"/>
          <p:cNvSpPr txBox="1"/>
          <p:nvPr/>
        </p:nvSpPr>
        <p:spPr>
          <a:xfrm>
            <a:off x="467544" y="4293096"/>
            <a:ext cx="1606722" cy="369332"/>
          </a:xfrm>
          <a:prstGeom prst="rect">
            <a:avLst/>
          </a:prstGeom>
          <a:noFill/>
        </p:spPr>
        <p:txBody>
          <a:bodyPr wrap="none" rtlCol="0">
            <a:spAutoFit/>
          </a:bodyPr>
          <a:lstStyle/>
          <a:p>
            <a:pPr algn="ctr"/>
            <a:r>
              <a:rPr lang="en-US" dirty="0" smtClean="0">
                <a:latin typeface="Roboto" pitchFamily="2" charset="0"/>
                <a:ea typeface="Roboto" pitchFamily="2" charset="0"/>
              </a:rPr>
              <a:t>@andypalmer</a:t>
            </a:r>
            <a:endParaRPr lang="en-US" dirty="0">
              <a:latin typeface="Roboto" pitchFamily="2" charset="0"/>
              <a:ea typeface="Roboto" pitchFamily="2" charset="0"/>
            </a:endParaRPr>
          </a:p>
        </p:txBody>
      </p:sp>
      <p:sp>
        <p:nvSpPr>
          <p:cNvPr id="21" name="Textfeld 20"/>
          <p:cNvSpPr txBox="1"/>
          <p:nvPr/>
        </p:nvSpPr>
        <p:spPr>
          <a:xfrm>
            <a:off x="2367931" y="4293096"/>
            <a:ext cx="2420093" cy="369332"/>
          </a:xfrm>
          <a:prstGeom prst="rect">
            <a:avLst/>
          </a:prstGeom>
          <a:noFill/>
        </p:spPr>
        <p:txBody>
          <a:bodyPr wrap="square" rtlCol="0">
            <a:spAutoFit/>
          </a:bodyPr>
          <a:lstStyle/>
          <a:p>
            <a:pPr algn="ctr"/>
            <a:r>
              <a:rPr lang="en-US" dirty="0" smtClean="0">
                <a:latin typeface="Roboto" pitchFamily="2" charset="0"/>
                <a:ea typeface="Roboto" pitchFamily="2" charset="0"/>
              </a:rPr>
              <a:t>@antonymarcano</a:t>
            </a:r>
            <a:endParaRPr lang="en-US" dirty="0">
              <a:latin typeface="Roboto" pitchFamily="2" charset="0"/>
              <a:ea typeface="Roboto" pitchFamily="2" charset="0"/>
            </a:endParaRPr>
          </a:p>
        </p:txBody>
      </p:sp>
      <p:sp>
        <p:nvSpPr>
          <p:cNvPr id="22" name="Textfeld 21"/>
          <p:cNvSpPr txBox="1"/>
          <p:nvPr/>
        </p:nvSpPr>
        <p:spPr>
          <a:xfrm>
            <a:off x="4932040" y="4293096"/>
            <a:ext cx="1296144" cy="369332"/>
          </a:xfrm>
          <a:prstGeom prst="rect">
            <a:avLst/>
          </a:prstGeom>
          <a:noFill/>
        </p:spPr>
        <p:txBody>
          <a:bodyPr wrap="square" rtlCol="0">
            <a:spAutoFit/>
          </a:bodyPr>
          <a:lstStyle/>
          <a:p>
            <a:pPr algn="ctr"/>
            <a:r>
              <a:rPr lang="en-US" dirty="0" smtClean="0">
                <a:latin typeface="Roboto" pitchFamily="2" charset="0"/>
                <a:ea typeface="Roboto" pitchFamily="2" charset="0"/>
              </a:rPr>
              <a:t>@jmrtn</a:t>
            </a:r>
            <a:endParaRPr lang="en-US" dirty="0">
              <a:latin typeface="Roboto" pitchFamily="2" charset="0"/>
              <a:ea typeface="Roboto" pitchFamily="2" charset="0"/>
            </a:endParaRPr>
          </a:p>
        </p:txBody>
      </p:sp>
      <p:pic>
        <p:nvPicPr>
          <p:cNvPr id="2" name="Picture 2" descr="C:\Users\Johannes Hofmeister\Desktop\Float\lefoto.png"/>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100000" l="11914" r="86719"/>
                    </a14:imgEffect>
                  </a14:imgLayer>
                </a14:imgProps>
              </a:ext>
              <a:ext uri="{28A0092B-C50C-407E-A947-70E740481C1C}">
                <a14:useLocalDpi xmlns:a14="http://schemas.microsoft.com/office/drawing/2010/main" val="0"/>
              </a:ext>
            </a:extLst>
          </a:blip>
          <a:srcRect/>
          <a:stretch>
            <a:fillRect/>
          </a:stretch>
        </p:blipFill>
        <p:spPr bwMode="auto">
          <a:xfrm>
            <a:off x="6588224" y="2483604"/>
            <a:ext cx="2398875" cy="1799157"/>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p:cNvSpPr txBox="1"/>
          <p:nvPr/>
        </p:nvSpPr>
        <p:spPr>
          <a:xfrm>
            <a:off x="6804248" y="4293096"/>
            <a:ext cx="2016223" cy="369332"/>
          </a:xfrm>
          <a:prstGeom prst="rect">
            <a:avLst/>
          </a:prstGeom>
          <a:noFill/>
        </p:spPr>
        <p:txBody>
          <a:bodyPr wrap="square" rtlCol="0">
            <a:spAutoFit/>
          </a:bodyPr>
          <a:lstStyle/>
          <a:p>
            <a:pPr algn="ctr"/>
            <a:r>
              <a:rPr lang="en-US" dirty="0" smtClean="0">
                <a:latin typeface="Roboto" pitchFamily="2" charset="0"/>
                <a:ea typeface="Roboto" pitchFamily="2" charset="0"/>
              </a:rPr>
              <a:t>@pro_cessor</a:t>
            </a:r>
            <a:endParaRPr lang="en-US" dirty="0">
              <a:latin typeface="Roboto" pitchFamily="2" charset="0"/>
              <a:ea typeface="Roboto" pitchFamily="2" charset="0"/>
            </a:endParaRPr>
          </a:p>
        </p:txBody>
      </p:sp>
      <p:pic>
        <p:nvPicPr>
          <p:cNvPr id="1027" name="Picture 3" descr="C:\Users\Johannes Hofmeister\Desktop\pro_cessor_reasonably_small.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92280" y="5018112"/>
            <a:ext cx="12192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94378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descr="Heidelberg_Uni_Logo.jpg"/>
          <p:cNvPicPr>
            <a:picLocks noChangeAspect="1"/>
          </p:cNvPicPr>
          <p:nvPr/>
        </p:nvPicPr>
        <p:blipFill>
          <a:blip r:embed="rId2" cstate="print"/>
          <a:stretch>
            <a:fillRect/>
          </a:stretch>
        </p:blipFill>
        <p:spPr>
          <a:xfrm>
            <a:off x="2699792" y="836712"/>
            <a:ext cx="3656484" cy="3672408"/>
          </a:xfrm>
          <a:prstGeom prst="rect">
            <a:avLst/>
          </a:prstGeom>
        </p:spPr>
      </p:pic>
      <p:sp>
        <p:nvSpPr>
          <p:cNvPr id="10" name="Textfeld 9"/>
          <p:cNvSpPr txBox="1"/>
          <p:nvPr/>
        </p:nvSpPr>
        <p:spPr>
          <a:xfrm>
            <a:off x="3995936" y="4581128"/>
            <a:ext cx="1154163" cy="1769715"/>
          </a:xfrm>
          <a:prstGeom prst="rect">
            <a:avLst/>
          </a:prstGeom>
        </p:spPr>
        <p:txBody>
          <a:bodyPr wrap="non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l-GR" sz="11500" b="0" i="0" u="none" strike="noStrike" kern="1200" cap="none" spc="0" normalizeH="0" baseline="0" noProof="0" dirty="0" smtClean="0">
                <a:ln w="19050">
                  <a:noFill/>
                </a:ln>
                <a:solidFill>
                  <a:schemeClr val="tx1">
                    <a:lumMod val="75000"/>
                    <a:lumOff val="25000"/>
                  </a:schemeClr>
                </a:solidFill>
                <a:uLnTx/>
                <a:uFillTx/>
                <a:latin typeface="Cambria" pitchFamily="18" charset="0"/>
                <a:cs typeface="Arial" pitchFamily="34" charset="0"/>
              </a:rPr>
              <a:t>Ψ</a:t>
            </a:r>
            <a:endParaRPr kumimoji="0" lang="en-US" sz="11500" b="0" i="0" u="none" strike="noStrike" kern="1200" cap="none" spc="0" normalizeH="0" baseline="0" noProof="0" dirty="0" smtClean="0">
              <a:ln w="19050">
                <a:noFill/>
              </a:ln>
              <a:solidFill>
                <a:schemeClr val="tx1">
                  <a:lumMod val="75000"/>
                  <a:lumOff val="25000"/>
                </a:schemeClr>
              </a:solidFill>
              <a:uLnTx/>
              <a:uFillTx/>
              <a:latin typeface="Cambria" pitchFamily="18" charset="0"/>
              <a:cs typeface="Arial" pitchFamily="34" charset="0"/>
            </a:endParaRPr>
          </a:p>
        </p:txBody>
      </p:sp>
    </p:spTree>
    <p:extLst>
      <p:ext uri="{BB962C8B-B14F-4D97-AF65-F5344CB8AC3E}">
        <p14:creationId xmlns:p14="http://schemas.microsoft.com/office/powerpoint/2010/main" val="417049865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solidFill>
                  <a:srgbClr val="FF00FF"/>
                </a:solidFill>
              </a:rPr>
              <a:t>Manager</a:t>
            </a:r>
            <a:r>
              <a:rPr lang="en-US" dirty="0" err="1" smtClean="0"/>
              <a:t>broker</a:t>
            </a:r>
            <a:r>
              <a:rPr lang="en-US" dirty="0" err="1" smtClean="0">
                <a:solidFill>
                  <a:srgbClr val="FF00FF"/>
                </a:solidFill>
              </a:rPr>
              <a:t>dispatcher</a:t>
            </a:r>
            <a:r>
              <a:rPr lang="en-US" dirty="0" smtClean="0">
                <a:solidFill>
                  <a:srgbClr val="FF00FF"/>
                </a:solidFill>
              </a:rPr>
              <a:t/>
            </a:r>
            <a:br>
              <a:rPr lang="en-US" dirty="0" smtClean="0">
                <a:solidFill>
                  <a:srgbClr val="FF00FF"/>
                </a:solidFill>
              </a:rPr>
            </a:br>
            <a:r>
              <a:rPr lang="en-US" dirty="0" err="1" smtClean="0"/>
              <a:t>interface</a:t>
            </a:r>
            <a:r>
              <a:rPr lang="en-US" dirty="0" err="1" smtClean="0">
                <a:solidFill>
                  <a:srgbClr val="FF00FF"/>
                </a:solidFill>
              </a:rPr>
              <a:t>impl</a:t>
            </a:r>
            <a:endParaRPr lang="en-US" dirty="0">
              <a:solidFill>
                <a:srgbClr val="FF00FF"/>
              </a:solidFill>
            </a:endParaRPr>
          </a:p>
        </p:txBody>
      </p:sp>
    </p:spTree>
    <p:extLst>
      <p:ext uri="{BB962C8B-B14F-4D97-AF65-F5344CB8AC3E}">
        <p14:creationId xmlns:p14="http://schemas.microsoft.com/office/powerpoint/2010/main" val="371125224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AT" sz="4000" dirty="0" smtClean="0">
                <a:latin typeface="Roboto" pitchFamily="2" charset="0"/>
                <a:ea typeface="Roboto" pitchFamily="2" charset="0"/>
                <a:hlinkClick r:id="rId2"/>
              </a:rPr>
              <a:t>http://www.classnamer.com/</a:t>
            </a:r>
            <a:endParaRPr lang="en-US" sz="4000" dirty="0">
              <a:latin typeface="Roboto" pitchFamily="2" charset="0"/>
              <a:ea typeface="Roboto" pitchFamily="2" charset="0"/>
            </a:endParaRPr>
          </a:p>
        </p:txBody>
      </p:sp>
    </p:spTree>
    <p:extLst>
      <p:ext uri="{BB962C8B-B14F-4D97-AF65-F5344CB8AC3E}">
        <p14:creationId xmlns:p14="http://schemas.microsoft.com/office/powerpoint/2010/main" val="1724268526"/>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AT" sz="2000" dirty="0" err="1" smtClean="0">
                <a:solidFill>
                  <a:schemeClr val="tx1">
                    <a:lumMod val="75000"/>
                    <a:lumOff val="25000"/>
                  </a:schemeClr>
                </a:solidFill>
                <a:latin typeface="Roboto" pitchFamily="2" charset="0"/>
                <a:ea typeface="Roboto" pitchFamily="2" charset="0"/>
              </a:rPr>
              <a:t>CheckedGraphContext</a:t>
            </a:r>
            <a:r>
              <a:rPr lang="de-AT" sz="2000" dirty="0" smtClean="0">
                <a:solidFill>
                  <a:schemeClr val="tx1">
                    <a:lumMod val="75000"/>
                    <a:lumOff val="25000"/>
                  </a:schemeClr>
                </a:solidFill>
                <a:latin typeface="Roboto" pitchFamily="2" charset="0"/>
                <a:ea typeface="Roboto" pitchFamily="2" charset="0"/>
              </a:rPr>
              <a:t/>
            </a:r>
            <a:br>
              <a:rPr lang="de-AT" sz="2000" dirty="0" smtClean="0">
                <a:solidFill>
                  <a:schemeClr val="tx1">
                    <a:lumMod val="75000"/>
                    <a:lumOff val="25000"/>
                  </a:schemeClr>
                </a:solidFill>
                <a:latin typeface="Roboto" pitchFamily="2" charset="0"/>
                <a:ea typeface="Roboto" pitchFamily="2" charset="0"/>
              </a:rPr>
            </a:br>
            <a:r>
              <a:rPr lang="de-AT" sz="2000" dirty="0" smtClean="0">
                <a:solidFill>
                  <a:schemeClr val="tx1">
                    <a:lumMod val="75000"/>
                    <a:lumOff val="25000"/>
                  </a:schemeClr>
                </a:solidFill>
                <a:latin typeface="Roboto" pitchFamily="2" charset="0"/>
                <a:ea typeface="Roboto" pitchFamily="2" charset="0"/>
              </a:rPr>
              <a:t/>
            </a:r>
            <a:br>
              <a:rPr lang="de-AT" sz="2000" dirty="0" smtClean="0">
                <a:solidFill>
                  <a:schemeClr val="tx1">
                    <a:lumMod val="75000"/>
                    <a:lumOff val="25000"/>
                  </a:schemeClr>
                </a:solidFill>
                <a:latin typeface="Roboto" pitchFamily="2" charset="0"/>
                <a:ea typeface="Roboto" pitchFamily="2" charset="0"/>
              </a:rPr>
            </a:br>
            <a:r>
              <a:rPr lang="de-AT" sz="2000" dirty="0" err="1" smtClean="0">
                <a:solidFill>
                  <a:schemeClr val="tx1">
                    <a:lumMod val="75000"/>
                    <a:lumOff val="25000"/>
                  </a:schemeClr>
                </a:solidFill>
                <a:latin typeface="Roboto" pitchFamily="2" charset="0"/>
                <a:ea typeface="Roboto" pitchFamily="2" charset="0"/>
              </a:rPr>
              <a:t>StatelesErrorCorrectingMessageGeneratorsRecordGenerator</a:t>
            </a:r>
            <a:endParaRPr lang="en-US" sz="2000" dirty="0">
              <a:solidFill>
                <a:schemeClr val="tx1">
                  <a:lumMod val="75000"/>
                  <a:lumOff val="25000"/>
                </a:schemeClr>
              </a:solidFill>
              <a:latin typeface="Roboto" pitchFamily="2" charset="0"/>
              <a:ea typeface="Roboto" pitchFamily="2" charset="0"/>
            </a:endParaRPr>
          </a:p>
        </p:txBody>
      </p:sp>
    </p:spTree>
    <p:extLst>
      <p:ext uri="{BB962C8B-B14F-4D97-AF65-F5344CB8AC3E}">
        <p14:creationId xmlns:p14="http://schemas.microsoft.com/office/powerpoint/2010/main" val="3371224865"/>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Johannes Hofmeister\Desktop\AbstractSingletonProxyFacto.png">
            <a:hlinkClick r:id="rId2"/>
          </p:cNvPr>
          <p:cNvPicPr>
            <a:picLocks noChangeAspect="1" noChangeArrowheads="1"/>
          </p:cNvPicPr>
          <p:nvPr/>
        </p:nvPicPr>
        <p:blipFill>
          <a:blip r:embed="rId3" cstate="print"/>
          <a:srcRect/>
          <a:stretch>
            <a:fillRect/>
          </a:stretch>
        </p:blipFill>
        <p:spPr bwMode="auto">
          <a:xfrm>
            <a:off x="1187624" y="980728"/>
            <a:ext cx="6951610" cy="4837162"/>
          </a:xfrm>
          <a:prstGeom prst="rect">
            <a:avLst/>
          </a:prstGeom>
          <a:noFill/>
        </p:spPr>
      </p:pic>
    </p:spTree>
    <p:extLst>
      <p:ext uri="{BB962C8B-B14F-4D97-AF65-F5344CB8AC3E}">
        <p14:creationId xmlns:p14="http://schemas.microsoft.com/office/powerpoint/2010/main" val="2255849682"/>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Autofit/>
          </a:bodyPr>
          <a:lstStyle/>
          <a:p>
            <a:pPr algn="l"/>
            <a:r>
              <a:rPr lang="de-AT" sz="2800" b="1" dirty="0" smtClean="0">
                <a:solidFill>
                  <a:schemeClr val="tx1"/>
                </a:solidFill>
                <a:latin typeface="Arial" pitchFamily="34" charset="0"/>
                <a:cs typeface="Arial" pitchFamily="34" charset="0"/>
              </a:rPr>
              <a:t>Class </a:t>
            </a:r>
            <a:r>
              <a:rPr lang="de-AT" sz="2800" b="1" dirty="0" err="1" smtClean="0">
                <a:solidFill>
                  <a:schemeClr val="tx1"/>
                </a:solidFill>
                <a:latin typeface="Arial" pitchFamily="34" charset="0"/>
                <a:cs typeface="Arial" pitchFamily="34" charset="0"/>
              </a:rPr>
              <a:t>AbstractSingletonProxyFactoryBean</a:t>
            </a:r>
            <a:r>
              <a:rPr lang="de-AT" sz="2800" b="1" dirty="0" smtClean="0">
                <a:solidFill>
                  <a:schemeClr val="tx1"/>
                </a:solidFill>
                <a:latin typeface="Arial" pitchFamily="34" charset="0"/>
                <a:cs typeface="Arial" pitchFamily="34" charset="0"/>
              </a:rPr>
              <a:t/>
            </a:r>
            <a:br>
              <a:rPr lang="de-AT" sz="2800" b="1" dirty="0" smtClean="0">
                <a:solidFill>
                  <a:schemeClr val="tx1"/>
                </a:solidFill>
                <a:latin typeface="Arial" pitchFamily="34" charset="0"/>
                <a:cs typeface="Arial" pitchFamily="34" charset="0"/>
              </a:rPr>
            </a:br>
            <a:r>
              <a:rPr lang="de-AT" sz="2800" b="1" dirty="0" smtClean="0">
                <a:solidFill>
                  <a:schemeClr val="tx1"/>
                </a:solidFill>
                <a:latin typeface="Arial" pitchFamily="34" charset="0"/>
                <a:cs typeface="Arial" pitchFamily="34" charset="0"/>
              </a:rPr>
              <a:t/>
            </a:r>
            <a:br>
              <a:rPr lang="de-AT" sz="2800" b="1" dirty="0" smtClean="0">
                <a:solidFill>
                  <a:schemeClr val="tx1"/>
                </a:solidFill>
                <a:latin typeface="Arial" pitchFamily="34" charset="0"/>
                <a:cs typeface="Arial" pitchFamily="34" charset="0"/>
              </a:rPr>
            </a:br>
            <a:r>
              <a:rPr lang="en-US" sz="2800" dirty="0" smtClean="0">
                <a:solidFill>
                  <a:schemeClr val="tx1"/>
                </a:solidFill>
                <a:latin typeface="Arial" pitchFamily="34" charset="0"/>
                <a:cs typeface="Arial" pitchFamily="34" charset="0"/>
              </a:rPr>
              <a:t>Convenient proxy factory bean </a:t>
            </a:r>
            <a:r>
              <a:rPr lang="en-US" sz="2800" dirty="0" err="1" smtClean="0">
                <a:solidFill>
                  <a:schemeClr val="tx1"/>
                </a:solidFill>
                <a:latin typeface="Arial" pitchFamily="34" charset="0"/>
                <a:cs typeface="Arial" pitchFamily="34" charset="0"/>
              </a:rPr>
              <a:t>superclass</a:t>
            </a:r>
            <a:r>
              <a:rPr lang="en-US" sz="2800" dirty="0" smtClean="0">
                <a:solidFill>
                  <a:schemeClr val="tx1"/>
                </a:solidFill>
                <a:latin typeface="Arial" pitchFamily="34" charset="0"/>
                <a:cs typeface="Arial" pitchFamily="34" charset="0"/>
              </a:rPr>
              <a:t> for proxy factory beans that create only singletons.</a:t>
            </a:r>
            <a:r>
              <a:rPr lang="de-AT" sz="2800" b="1" dirty="0" smtClean="0">
                <a:solidFill>
                  <a:schemeClr val="tx1"/>
                </a:solidFill>
                <a:latin typeface="Arial" pitchFamily="34" charset="0"/>
                <a:cs typeface="Arial" pitchFamily="34" charset="0"/>
              </a:rPr>
              <a:t/>
            </a:r>
            <a:br>
              <a:rPr lang="de-AT" sz="2800" b="1" dirty="0" smtClean="0">
                <a:solidFill>
                  <a:schemeClr val="tx1"/>
                </a:solidFill>
                <a:latin typeface="Arial" pitchFamily="34" charset="0"/>
                <a:cs typeface="Arial" pitchFamily="34" charset="0"/>
              </a:rPr>
            </a:br>
            <a:endParaRPr lang="en-US" sz="28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49382846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00B7FF"/>
                </a:solidFill>
              </a:rPr>
              <a:t>Clean code </a:t>
            </a:r>
            <a:r>
              <a:rPr lang="de-DE" dirty="0" smtClean="0">
                <a:solidFill>
                  <a:srgbClr val="FF00FF"/>
                </a:solidFill>
              </a:rPr>
              <a:t>*</a:t>
            </a:r>
            <a:endParaRPr lang="en-US" dirty="0">
              <a:solidFill>
                <a:srgbClr val="FF00FF"/>
              </a:solidFill>
            </a:endParaRPr>
          </a:p>
        </p:txBody>
      </p:sp>
      <p:sp>
        <p:nvSpPr>
          <p:cNvPr id="4" name="Textplatzhalter 3"/>
          <p:cNvSpPr>
            <a:spLocks noGrp="1"/>
          </p:cNvSpPr>
          <p:nvPr>
            <p:ph type="body" sz="quarter" idx="11"/>
          </p:nvPr>
        </p:nvSpPr>
        <p:spPr>
          <a:xfrm>
            <a:off x="5796136" y="5922839"/>
            <a:ext cx="3347864" cy="935161"/>
          </a:xfrm>
        </p:spPr>
        <p:txBody>
          <a:bodyPr/>
          <a:lstStyle/>
          <a:p>
            <a:r>
              <a:rPr lang="de-DE" dirty="0" smtClean="0">
                <a:solidFill>
                  <a:srgbClr val="FF00FF"/>
                </a:solidFill>
              </a:rPr>
              <a:t>*</a:t>
            </a:r>
            <a:r>
              <a:rPr lang="de-DE" dirty="0" smtClean="0"/>
              <a:t>The </a:t>
            </a:r>
            <a:r>
              <a:rPr lang="de-DE" dirty="0" err="1" smtClean="0"/>
              <a:t>book</a:t>
            </a:r>
            <a:r>
              <a:rPr lang="de-DE" dirty="0" smtClean="0"/>
              <a:t>!</a:t>
            </a:r>
            <a:endParaRPr lang="en-US" dirty="0"/>
          </a:p>
        </p:txBody>
      </p:sp>
    </p:spTree>
    <p:extLst>
      <p:ext uri="{BB962C8B-B14F-4D97-AF65-F5344CB8AC3E}">
        <p14:creationId xmlns:p14="http://schemas.microsoft.com/office/powerpoint/2010/main" val="89916473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8800" dirty="0" err="1" smtClean="0">
                <a:solidFill>
                  <a:srgbClr val="00B7FF"/>
                </a:solidFill>
              </a:rPr>
              <a:t>intention</a:t>
            </a:r>
            <a:r>
              <a:rPr lang="de-DE" sz="8800" dirty="0" err="1" smtClean="0">
                <a:solidFill>
                  <a:srgbClr val="FF00FF"/>
                </a:solidFill>
              </a:rPr>
              <a:t>revealing</a:t>
            </a:r>
            <a:endParaRPr lang="en-US" sz="8800" dirty="0">
              <a:solidFill>
                <a:srgbClr val="FF00FF"/>
              </a:solidFill>
            </a:endParaRPr>
          </a:p>
        </p:txBody>
      </p:sp>
      <p:sp>
        <p:nvSpPr>
          <p:cNvPr id="4" name="Textplatzhalter 3"/>
          <p:cNvSpPr>
            <a:spLocks noGrp="1"/>
          </p:cNvSpPr>
          <p:nvPr>
            <p:ph type="body" sz="quarter" idx="10"/>
          </p:nvPr>
        </p:nvSpPr>
        <p:spPr/>
        <p:txBody>
          <a:bodyPr/>
          <a:lstStyle/>
          <a:p>
            <a:r>
              <a:rPr lang="de-DE" dirty="0" smtClean="0"/>
              <a:t>Use</a:t>
            </a:r>
            <a:endParaRPr lang="en-US" dirty="0"/>
          </a:p>
        </p:txBody>
      </p:sp>
      <p:sp>
        <p:nvSpPr>
          <p:cNvPr id="5" name="Textplatzhalter 4"/>
          <p:cNvSpPr>
            <a:spLocks noGrp="1"/>
          </p:cNvSpPr>
          <p:nvPr>
            <p:ph type="body" sz="quarter" idx="11"/>
          </p:nvPr>
        </p:nvSpPr>
        <p:spPr/>
        <p:txBody>
          <a:bodyPr/>
          <a:lstStyle/>
          <a:p>
            <a:r>
              <a:rPr lang="de-DE" dirty="0" err="1" smtClean="0"/>
              <a:t>Names</a:t>
            </a:r>
            <a:endParaRPr lang="en-US" dirty="0"/>
          </a:p>
        </p:txBody>
      </p:sp>
      <p:sp>
        <p:nvSpPr>
          <p:cNvPr id="6" name="Titel 1"/>
          <p:cNvSpPr txBox="1">
            <a:spLocks/>
          </p:cNvSpPr>
          <p:nvPr/>
        </p:nvSpPr>
        <p:spPr>
          <a:xfrm>
            <a:off x="6732240" y="5877272"/>
            <a:ext cx="2160240" cy="980728"/>
          </a:xfrm>
          <a:prstGeom prst="rect">
            <a:avLst/>
          </a:prstGeom>
        </p:spPr>
        <p:txBody>
          <a:bodyPr vert="horz" lIns="0" tIns="0" rIns="0" bIns="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de-DE" sz="2000" b="0" i="0" u="none" strike="noStrike" kern="1200" cap="none" spc="0" normalizeH="0" baseline="0" noProof="0" dirty="0" smtClean="0">
                <a:ln>
                  <a:noFill/>
                </a:ln>
                <a:solidFill>
                  <a:srgbClr val="00B7FF"/>
                </a:solidFill>
                <a:effectLst/>
                <a:uLnTx/>
                <a:uFillTx/>
                <a:latin typeface="Bebas Neue" pitchFamily="34" charset="0"/>
                <a:ea typeface="+mj-ea"/>
                <a:cs typeface="+mj-cs"/>
              </a:rPr>
              <a:t>ABSICHTS</a:t>
            </a:r>
            <a:r>
              <a:rPr kumimoji="0" lang="de-DE" sz="2000" b="0" i="0" u="none" strike="noStrike" kern="1200" cap="none" spc="0" normalizeH="0" baseline="0" noProof="0" dirty="0" smtClean="0">
                <a:ln>
                  <a:noFill/>
                </a:ln>
                <a:solidFill>
                  <a:srgbClr val="FF00FF"/>
                </a:solidFill>
                <a:effectLst/>
                <a:uLnTx/>
                <a:uFillTx/>
                <a:latin typeface="Bebas Neue" pitchFamily="34" charset="0"/>
                <a:ea typeface="+mj-ea"/>
                <a:cs typeface="+mj-cs"/>
              </a:rPr>
              <a:t>VERMITTELNDE</a:t>
            </a:r>
            <a:endParaRPr kumimoji="0" lang="en-US" sz="2000" b="0" i="0" u="none" strike="noStrike" kern="1200" cap="none" spc="0" normalizeH="0" baseline="0" noProof="0" dirty="0">
              <a:ln>
                <a:noFill/>
              </a:ln>
              <a:solidFill>
                <a:srgbClr val="FF00FF"/>
              </a:solidFill>
              <a:effectLst/>
              <a:uLnTx/>
              <a:uFillTx/>
              <a:latin typeface="Bebas Neue" pitchFamily="34" charset="0"/>
              <a:ea typeface="+mj-ea"/>
              <a:cs typeface="+mj-cs"/>
            </a:endParaRPr>
          </a:p>
        </p:txBody>
      </p:sp>
    </p:spTree>
    <p:extLst>
      <p:ext uri="{BB962C8B-B14F-4D97-AF65-F5344CB8AC3E}">
        <p14:creationId xmlns:p14="http://schemas.microsoft.com/office/powerpoint/2010/main" val="26536761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a:xfrm>
            <a:off x="467544" y="249289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8" name="Rechteck 7"/>
          <p:cNvSpPr/>
          <p:nvPr/>
        </p:nvSpPr>
        <p:spPr>
          <a:xfrm>
            <a:off x="262778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9" name="Rechteck 8"/>
          <p:cNvSpPr/>
          <p:nvPr/>
        </p:nvSpPr>
        <p:spPr>
          <a:xfrm>
            <a:off x="478802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10" name="Rechteck 9"/>
          <p:cNvSpPr/>
          <p:nvPr/>
        </p:nvSpPr>
        <p:spPr>
          <a:xfrm>
            <a:off x="694826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8800" dirty="0" err="1" smtClean="0">
                <a:solidFill>
                  <a:srgbClr val="00B7FF"/>
                </a:solidFill>
              </a:rPr>
              <a:t>DEsinformation</a:t>
            </a:r>
            <a:endParaRPr lang="en-US" sz="8800" dirty="0">
              <a:solidFill>
                <a:srgbClr val="FF00FF"/>
              </a:solidFill>
            </a:endParaRPr>
          </a:p>
        </p:txBody>
      </p:sp>
      <p:sp>
        <p:nvSpPr>
          <p:cNvPr id="4" name="Textplatzhalter 3"/>
          <p:cNvSpPr>
            <a:spLocks noGrp="1"/>
          </p:cNvSpPr>
          <p:nvPr>
            <p:ph type="body" sz="quarter" idx="10"/>
          </p:nvPr>
        </p:nvSpPr>
        <p:spPr/>
        <p:txBody>
          <a:bodyPr/>
          <a:lstStyle/>
          <a:p>
            <a:r>
              <a:rPr lang="de-DE" dirty="0" smtClean="0"/>
              <a:t>Vermeide</a:t>
            </a:r>
            <a:endParaRPr lang="en-US" dirty="0"/>
          </a:p>
        </p:txBody>
      </p:sp>
    </p:spTree>
    <p:extLst>
      <p:ext uri="{BB962C8B-B14F-4D97-AF65-F5344CB8AC3E}">
        <p14:creationId xmlns:p14="http://schemas.microsoft.com/office/powerpoint/2010/main" val="107197048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8800" dirty="0" smtClean="0">
                <a:solidFill>
                  <a:srgbClr val="00B7FF"/>
                </a:solidFill>
              </a:rPr>
              <a:t>aussagekräftige</a:t>
            </a:r>
            <a:endParaRPr lang="en-US" sz="8800" dirty="0">
              <a:solidFill>
                <a:srgbClr val="FF00FF"/>
              </a:solidFill>
            </a:endParaRPr>
          </a:p>
        </p:txBody>
      </p:sp>
      <p:sp>
        <p:nvSpPr>
          <p:cNvPr id="4" name="Textplatzhalter 3"/>
          <p:cNvSpPr>
            <a:spLocks noGrp="1"/>
          </p:cNvSpPr>
          <p:nvPr>
            <p:ph type="body" sz="quarter" idx="10"/>
          </p:nvPr>
        </p:nvSpPr>
        <p:spPr/>
        <p:txBody>
          <a:bodyPr/>
          <a:lstStyle/>
          <a:p>
            <a:r>
              <a:rPr lang="de-DE" dirty="0" smtClean="0"/>
              <a:t>Erzeuge</a:t>
            </a:r>
            <a:endParaRPr lang="en-US" dirty="0"/>
          </a:p>
        </p:txBody>
      </p:sp>
      <p:sp>
        <p:nvSpPr>
          <p:cNvPr id="5" name="Textplatzhalter 4"/>
          <p:cNvSpPr>
            <a:spLocks noGrp="1"/>
          </p:cNvSpPr>
          <p:nvPr>
            <p:ph type="body" sz="quarter" idx="11"/>
          </p:nvPr>
        </p:nvSpPr>
        <p:spPr/>
        <p:txBody>
          <a:bodyPr/>
          <a:lstStyle/>
          <a:p>
            <a:r>
              <a:rPr lang="de-DE" dirty="0" smtClean="0"/>
              <a:t>Unterschiede</a:t>
            </a:r>
            <a:endParaRPr lang="en-US" dirty="0"/>
          </a:p>
        </p:txBody>
      </p:sp>
    </p:spTree>
    <p:extLst>
      <p:ext uri="{BB962C8B-B14F-4D97-AF65-F5344CB8AC3E}">
        <p14:creationId xmlns:p14="http://schemas.microsoft.com/office/powerpoint/2010/main" val="186238580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8800" dirty="0" err="1" smtClean="0">
                <a:solidFill>
                  <a:srgbClr val="00B7FF"/>
                </a:solidFill>
              </a:rPr>
              <a:t>Suchbare</a:t>
            </a:r>
            <a:endParaRPr lang="en-US" sz="8800" dirty="0">
              <a:solidFill>
                <a:srgbClr val="00B7FF"/>
              </a:solidFill>
            </a:endParaRPr>
          </a:p>
        </p:txBody>
      </p:sp>
      <p:sp>
        <p:nvSpPr>
          <p:cNvPr id="4" name="Textplatzhalter 3"/>
          <p:cNvSpPr>
            <a:spLocks noGrp="1"/>
          </p:cNvSpPr>
          <p:nvPr>
            <p:ph type="body" sz="quarter" idx="10"/>
          </p:nvPr>
        </p:nvSpPr>
        <p:spPr/>
        <p:txBody>
          <a:bodyPr/>
          <a:lstStyle/>
          <a:p>
            <a:r>
              <a:rPr lang="de-DE" dirty="0" smtClean="0"/>
              <a:t>Verwende</a:t>
            </a:r>
            <a:endParaRPr lang="en-US" dirty="0"/>
          </a:p>
        </p:txBody>
      </p:sp>
      <p:sp>
        <p:nvSpPr>
          <p:cNvPr id="5" name="Textplatzhalter 4"/>
          <p:cNvSpPr>
            <a:spLocks noGrp="1"/>
          </p:cNvSpPr>
          <p:nvPr>
            <p:ph type="body" sz="quarter" idx="11"/>
          </p:nvPr>
        </p:nvSpPr>
        <p:spPr/>
        <p:txBody>
          <a:bodyPr/>
          <a:lstStyle/>
          <a:p>
            <a:r>
              <a:rPr lang="de-DE" dirty="0" smtClean="0"/>
              <a:t>Namen</a:t>
            </a:r>
            <a:endParaRPr lang="en-US" dirty="0"/>
          </a:p>
        </p:txBody>
      </p:sp>
    </p:spTree>
    <p:extLst>
      <p:ext uri="{BB962C8B-B14F-4D97-AF65-F5344CB8AC3E}">
        <p14:creationId xmlns:p14="http://schemas.microsoft.com/office/powerpoint/2010/main" val="369186351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8800" dirty="0" smtClean="0">
                <a:solidFill>
                  <a:srgbClr val="FF00FF"/>
                </a:solidFill>
              </a:rPr>
              <a:t>aussprechbare</a:t>
            </a:r>
            <a:endParaRPr lang="en-US" sz="8800" dirty="0">
              <a:solidFill>
                <a:srgbClr val="FF00FF"/>
              </a:solidFill>
            </a:endParaRPr>
          </a:p>
        </p:txBody>
      </p:sp>
      <p:sp>
        <p:nvSpPr>
          <p:cNvPr id="4" name="Textplatzhalter 3"/>
          <p:cNvSpPr>
            <a:spLocks noGrp="1"/>
          </p:cNvSpPr>
          <p:nvPr>
            <p:ph type="body" sz="quarter" idx="10"/>
          </p:nvPr>
        </p:nvSpPr>
        <p:spPr/>
        <p:txBody>
          <a:bodyPr/>
          <a:lstStyle/>
          <a:p>
            <a:r>
              <a:rPr lang="de-DE" dirty="0" smtClean="0"/>
              <a:t>Verwende</a:t>
            </a:r>
            <a:endParaRPr lang="en-US" dirty="0"/>
          </a:p>
        </p:txBody>
      </p:sp>
      <p:sp>
        <p:nvSpPr>
          <p:cNvPr id="5" name="Textplatzhalter 4"/>
          <p:cNvSpPr>
            <a:spLocks noGrp="1"/>
          </p:cNvSpPr>
          <p:nvPr>
            <p:ph type="body" sz="quarter" idx="11"/>
          </p:nvPr>
        </p:nvSpPr>
        <p:spPr/>
        <p:txBody>
          <a:bodyPr/>
          <a:lstStyle/>
          <a:p>
            <a:r>
              <a:rPr lang="de-DE" dirty="0" smtClean="0"/>
              <a:t>Namen</a:t>
            </a:r>
            <a:endParaRPr lang="en-US" dirty="0"/>
          </a:p>
        </p:txBody>
      </p:sp>
    </p:spTree>
    <p:extLst>
      <p:ext uri="{BB962C8B-B14F-4D97-AF65-F5344CB8AC3E}">
        <p14:creationId xmlns:p14="http://schemas.microsoft.com/office/powerpoint/2010/main" val="1098782"/>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latin typeface="Roboto" pitchFamily="2" charset="0"/>
                <a:ea typeface="Roboto" pitchFamily="2" charset="0"/>
              </a:rPr>
              <a:t>genymdhms</a:t>
            </a:r>
            <a:endParaRPr lang="en-US" dirty="0">
              <a:latin typeface="Roboto" pitchFamily="2" charset="0"/>
              <a:ea typeface="Roboto" pitchFamily="2" charset="0"/>
            </a:endParaRPr>
          </a:p>
        </p:txBody>
      </p:sp>
    </p:spTree>
    <p:extLst>
      <p:ext uri="{BB962C8B-B14F-4D97-AF65-F5344CB8AC3E}">
        <p14:creationId xmlns:p14="http://schemas.microsoft.com/office/powerpoint/2010/main" val="740894933"/>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latin typeface="Roboto" pitchFamily="2" charset="0"/>
                <a:ea typeface="Roboto" pitchFamily="2" charset="0"/>
              </a:rPr>
              <a:t>private Date </a:t>
            </a:r>
            <a:r>
              <a:rPr lang="de-DE" dirty="0" err="1" smtClean="0">
                <a:latin typeface="Roboto" pitchFamily="2" charset="0"/>
                <a:ea typeface="Roboto" pitchFamily="2" charset="0"/>
              </a:rPr>
              <a:t>gen</a:t>
            </a:r>
            <a:r>
              <a:rPr lang="de-DE" dirty="0" err="1" smtClean="0">
                <a:solidFill>
                  <a:srgbClr val="FF00FF"/>
                </a:solidFill>
                <a:latin typeface="Roboto" pitchFamily="2" charset="0"/>
                <a:ea typeface="Roboto" pitchFamily="2" charset="0"/>
              </a:rPr>
              <a:t>ymd</a:t>
            </a:r>
            <a:r>
              <a:rPr lang="de-DE" dirty="0" err="1" smtClean="0">
                <a:solidFill>
                  <a:srgbClr val="00DB00"/>
                </a:solidFill>
                <a:latin typeface="Roboto" pitchFamily="2" charset="0"/>
                <a:ea typeface="Roboto" pitchFamily="2" charset="0"/>
              </a:rPr>
              <a:t>hms</a:t>
            </a:r>
            <a:endParaRPr lang="en-US" dirty="0">
              <a:solidFill>
                <a:srgbClr val="00DB00"/>
              </a:solidFill>
              <a:latin typeface="Roboto" pitchFamily="2" charset="0"/>
              <a:ea typeface="Roboto" pitchFamily="2" charset="0"/>
            </a:endParaRPr>
          </a:p>
        </p:txBody>
      </p:sp>
    </p:spTree>
    <p:extLst>
      <p:ext uri="{BB962C8B-B14F-4D97-AF65-F5344CB8AC3E}">
        <p14:creationId xmlns:p14="http://schemas.microsoft.com/office/powerpoint/2010/main" val="1980454849"/>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latin typeface="Roboto" pitchFamily="2" charset="0"/>
                <a:ea typeface="Roboto" pitchFamily="2" charset="0"/>
              </a:rPr>
              <a:t>private Date</a:t>
            </a:r>
            <a:br>
              <a:rPr lang="de-DE" dirty="0" smtClean="0">
                <a:latin typeface="Roboto" pitchFamily="2" charset="0"/>
                <a:ea typeface="Roboto" pitchFamily="2" charset="0"/>
              </a:rPr>
            </a:br>
            <a:r>
              <a:rPr lang="de-DE" dirty="0" err="1" smtClean="0">
                <a:latin typeface="Roboto" pitchFamily="2" charset="0"/>
                <a:ea typeface="Roboto" pitchFamily="2" charset="0"/>
              </a:rPr>
              <a:t>generation</a:t>
            </a:r>
            <a:r>
              <a:rPr lang="de-DE" dirty="0" err="1" smtClean="0">
                <a:solidFill>
                  <a:srgbClr val="FF00FF"/>
                </a:solidFill>
                <a:latin typeface="Roboto" pitchFamily="2" charset="0"/>
                <a:ea typeface="Roboto" pitchFamily="2" charset="0"/>
              </a:rPr>
              <a:t>Timestamp</a:t>
            </a:r>
            <a:endParaRPr lang="en-US" dirty="0">
              <a:solidFill>
                <a:srgbClr val="FF00FF"/>
              </a:solidFill>
              <a:latin typeface="Roboto" pitchFamily="2" charset="0"/>
              <a:ea typeface="Roboto" pitchFamily="2" charset="0"/>
            </a:endParaRPr>
          </a:p>
        </p:txBody>
      </p:sp>
    </p:spTree>
    <p:extLst>
      <p:ext uri="{BB962C8B-B14F-4D97-AF65-F5344CB8AC3E}">
        <p14:creationId xmlns:p14="http://schemas.microsoft.com/office/powerpoint/2010/main" val="4183184277"/>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dirty="0" smtClean="0">
                <a:solidFill>
                  <a:srgbClr val="00DB00"/>
                </a:solidFill>
                <a:latin typeface="Roboto" pitchFamily="2" charset="0"/>
                <a:ea typeface="Roboto" pitchFamily="2" charset="0"/>
              </a:rPr>
              <a:t>	/// &lt;summary&gt;  </a:t>
            </a:r>
            <a:br>
              <a:rPr lang="en-US" sz="2000" dirty="0" smtClean="0">
                <a:solidFill>
                  <a:srgbClr val="00DB00"/>
                </a:solidFill>
                <a:latin typeface="Roboto" pitchFamily="2" charset="0"/>
                <a:ea typeface="Roboto" pitchFamily="2" charset="0"/>
              </a:rPr>
            </a:br>
            <a:r>
              <a:rPr lang="en-US" sz="2000" dirty="0" smtClean="0">
                <a:solidFill>
                  <a:srgbClr val="00DB00"/>
                </a:solidFill>
                <a:latin typeface="Roboto" pitchFamily="2" charset="0"/>
                <a:ea typeface="Roboto" pitchFamily="2" charset="0"/>
              </a:rPr>
              <a:t>	/// 	Gets or sets.  </a:t>
            </a:r>
            <a:br>
              <a:rPr lang="en-US" sz="2000" dirty="0" smtClean="0">
                <a:solidFill>
                  <a:srgbClr val="00DB00"/>
                </a:solidFill>
                <a:latin typeface="Roboto" pitchFamily="2" charset="0"/>
                <a:ea typeface="Roboto" pitchFamily="2" charset="0"/>
              </a:rPr>
            </a:br>
            <a:r>
              <a:rPr lang="en-US" sz="2000" dirty="0" smtClean="0">
                <a:solidFill>
                  <a:srgbClr val="00DB00"/>
                </a:solidFill>
                <a:latin typeface="Roboto" pitchFamily="2" charset="0"/>
                <a:ea typeface="Roboto" pitchFamily="2" charset="0"/>
              </a:rPr>
              <a:t>	/// 	Used for </a:t>
            </a:r>
            <a:r>
              <a:rPr lang="en-US" sz="2000" dirty="0" err="1" smtClean="0">
                <a:solidFill>
                  <a:srgbClr val="00DB00"/>
                </a:solidFill>
                <a:latin typeface="Roboto" pitchFamily="2" charset="0"/>
                <a:ea typeface="Roboto" pitchFamily="2" charset="0"/>
              </a:rPr>
              <a:t>Ewiomc</a:t>
            </a:r>
            <a:r>
              <a:rPr lang="en-US" sz="2000" dirty="0" smtClean="0">
                <a:solidFill>
                  <a:srgbClr val="00DB00"/>
                </a:solidFill>
                <a:latin typeface="Roboto" pitchFamily="2" charset="0"/>
                <a:ea typeface="Roboto" pitchFamily="2" charset="0"/>
              </a:rPr>
              <a:t>.  </a:t>
            </a:r>
            <a:br>
              <a:rPr lang="en-US" sz="2000" dirty="0" smtClean="0">
                <a:solidFill>
                  <a:srgbClr val="00DB00"/>
                </a:solidFill>
                <a:latin typeface="Roboto" pitchFamily="2" charset="0"/>
                <a:ea typeface="Roboto" pitchFamily="2" charset="0"/>
              </a:rPr>
            </a:br>
            <a:r>
              <a:rPr lang="en-US" sz="2000" dirty="0" smtClean="0">
                <a:solidFill>
                  <a:srgbClr val="00DB00"/>
                </a:solidFill>
                <a:latin typeface="Roboto" pitchFamily="2" charset="0"/>
                <a:ea typeface="Roboto" pitchFamily="2" charset="0"/>
              </a:rPr>
              <a:t>	/// &lt;/summary&gt;  </a:t>
            </a:r>
            <a:br>
              <a:rPr lang="en-US" sz="2000" dirty="0" smtClean="0">
                <a:solidFill>
                  <a:srgbClr val="00DB00"/>
                </a:solidFill>
                <a:latin typeface="Roboto" pitchFamily="2" charset="0"/>
                <a:ea typeface="Roboto" pitchFamily="2" charset="0"/>
              </a:rPr>
            </a:br>
            <a:r>
              <a:rPr lang="en-US" sz="2000" dirty="0" smtClean="0">
                <a:solidFill>
                  <a:srgbClr val="00DB00"/>
                </a:solidFill>
                <a:latin typeface="Roboto" pitchFamily="2" charset="0"/>
                <a:ea typeface="Roboto" pitchFamily="2" charset="0"/>
              </a:rPr>
              <a:t>	/// &lt;remarks&gt;  </a:t>
            </a:r>
            <a:br>
              <a:rPr lang="en-US" sz="2000" dirty="0" smtClean="0">
                <a:solidFill>
                  <a:srgbClr val="00DB00"/>
                </a:solidFill>
                <a:latin typeface="Roboto" pitchFamily="2" charset="0"/>
                <a:ea typeface="Roboto" pitchFamily="2" charset="0"/>
              </a:rPr>
            </a:br>
            <a:r>
              <a:rPr lang="en-US" sz="2000" dirty="0" smtClean="0">
                <a:solidFill>
                  <a:srgbClr val="00DB00"/>
                </a:solidFill>
                <a:latin typeface="Roboto" pitchFamily="2" charset="0"/>
                <a:ea typeface="Roboto" pitchFamily="2" charset="0"/>
              </a:rPr>
              <a:t>	/// 	Used internally by the bl.</a:t>
            </a:r>
            <a:br>
              <a:rPr lang="en-US" sz="2000" dirty="0" smtClean="0">
                <a:solidFill>
                  <a:srgbClr val="00DB00"/>
                </a:solidFill>
                <a:latin typeface="Roboto" pitchFamily="2" charset="0"/>
                <a:ea typeface="Roboto" pitchFamily="2" charset="0"/>
              </a:rPr>
            </a:br>
            <a:r>
              <a:rPr lang="en-US" sz="2000" dirty="0" smtClean="0">
                <a:solidFill>
                  <a:srgbClr val="00DB00"/>
                </a:solidFill>
                <a:latin typeface="Roboto" pitchFamily="2" charset="0"/>
                <a:ea typeface="Roboto" pitchFamily="2" charset="0"/>
              </a:rPr>
              <a:t>	/// &lt;/remarks&gt;  </a:t>
            </a:r>
            <a:r>
              <a:rPr lang="en-US" sz="2000" dirty="0" smtClean="0">
                <a:solidFill>
                  <a:schemeClr val="bg1"/>
                </a:solidFill>
                <a:latin typeface="Roboto" pitchFamily="2" charset="0"/>
                <a:ea typeface="Roboto" pitchFamily="2" charset="0"/>
              </a:rPr>
              <a:t/>
            </a:r>
            <a:br>
              <a:rPr lang="en-US" sz="2000" dirty="0" smtClean="0">
                <a:solidFill>
                  <a:schemeClr val="bg1"/>
                </a:solidFill>
                <a:latin typeface="Roboto" pitchFamily="2" charset="0"/>
                <a:ea typeface="Roboto" pitchFamily="2" charset="0"/>
              </a:rPr>
            </a:br>
            <a:r>
              <a:rPr lang="en-US" sz="2000" dirty="0" smtClean="0">
                <a:solidFill>
                  <a:schemeClr val="bg1"/>
                </a:solidFill>
                <a:latin typeface="Roboto" pitchFamily="2" charset="0"/>
                <a:ea typeface="Roboto" pitchFamily="2" charset="0"/>
              </a:rPr>
              <a:t>	</a:t>
            </a:r>
            <a:r>
              <a:rPr lang="en-US" sz="2000" dirty="0" smtClean="0">
                <a:latin typeface="Roboto" pitchFamily="2" charset="0"/>
                <a:ea typeface="Roboto" pitchFamily="2" charset="0"/>
              </a:rPr>
              <a:t>public string </a:t>
            </a:r>
            <a:r>
              <a:rPr lang="en-US" sz="2000" dirty="0" err="1" smtClean="0">
                <a:solidFill>
                  <a:schemeClr val="bg1"/>
                </a:solidFill>
                <a:latin typeface="Roboto" pitchFamily="2" charset="0"/>
                <a:ea typeface="Roboto" pitchFamily="2" charset="0"/>
              </a:rPr>
              <a:t>Vdewgvgwid</a:t>
            </a:r>
            <a:r>
              <a:rPr lang="en-US" sz="2000" dirty="0" smtClean="0">
                <a:solidFill>
                  <a:schemeClr val="bg1"/>
                </a:solidFill>
                <a:latin typeface="Roboto" pitchFamily="2" charset="0"/>
                <a:ea typeface="Roboto" pitchFamily="2" charset="0"/>
              </a:rPr>
              <a:t> { </a:t>
            </a:r>
            <a:r>
              <a:rPr lang="en-US" sz="2000" dirty="0" smtClean="0">
                <a:latin typeface="Roboto" pitchFamily="2" charset="0"/>
                <a:ea typeface="Roboto" pitchFamily="2" charset="0"/>
              </a:rPr>
              <a:t>get</a:t>
            </a:r>
            <a:r>
              <a:rPr lang="en-US" sz="2000" dirty="0" smtClean="0">
                <a:solidFill>
                  <a:schemeClr val="bg1"/>
                </a:solidFill>
                <a:latin typeface="Roboto" pitchFamily="2" charset="0"/>
                <a:ea typeface="Roboto" pitchFamily="2" charset="0"/>
              </a:rPr>
              <a:t>; </a:t>
            </a:r>
            <a:r>
              <a:rPr lang="en-US" sz="2000" dirty="0" smtClean="0">
                <a:latin typeface="Roboto" pitchFamily="2" charset="0"/>
                <a:ea typeface="Roboto" pitchFamily="2" charset="0"/>
              </a:rPr>
              <a:t>set</a:t>
            </a:r>
            <a:r>
              <a:rPr lang="en-US" sz="2000" dirty="0" smtClean="0">
                <a:solidFill>
                  <a:schemeClr val="bg1"/>
                </a:solidFill>
                <a:latin typeface="Roboto" pitchFamily="2" charset="0"/>
                <a:ea typeface="Roboto" pitchFamily="2" charset="0"/>
              </a:rPr>
              <a:t>; }  </a:t>
            </a:r>
            <a:br>
              <a:rPr lang="en-US" sz="2000" dirty="0" smtClean="0">
                <a:solidFill>
                  <a:schemeClr val="bg1"/>
                </a:solidFill>
                <a:latin typeface="Roboto" pitchFamily="2" charset="0"/>
                <a:ea typeface="Roboto" pitchFamily="2" charset="0"/>
              </a:rPr>
            </a:br>
            <a:r>
              <a:rPr lang="en-US" sz="2000" dirty="0" smtClean="0">
                <a:solidFill>
                  <a:schemeClr val="bg1"/>
                </a:solidFill>
                <a:latin typeface="Roboto" pitchFamily="2" charset="0"/>
                <a:ea typeface="Roboto" pitchFamily="2" charset="0"/>
              </a:rPr>
              <a:t/>
            </a:r>
            <a:br>
              <a:rPr lang="en-US" sz="2000" dirty="0" smtClean="0">
                <a:solidFill>
                  <a:schemeClr val="bg1"/>
                </a:solidFill>
                <a:latin typeface="Roboto" pitchFamily="2" charset="0"/>
                <a:ea typeface="Roboto" pitchFamily="2" charset="0"/>
              </a:rPr>
            </a:br>
            <a:r>
              <a:rPr lang="en-US" sz="2000" dirty="0" smtClean="0">
                <a:solidFill>
                  <a:schemeClr val="bg1"/>
                </a:solidFill>
                <a:latin typeface="Roboto" pitchFamily="2" charset="0"/>
                <a:ea typeface="Roboto" pitchFamily="2" charset="0"/>
              </a:rPr>
              <a:t>	WTF? </a:t>
            </a:r>
            <a:r>
              <a:rPr lang="en-US" sz="2000" dirty="0" err="1" smtClean="0">
                <a:solidFill>
                  <a:schemeClr val="bg1"/>
                </a:solidFill>
                <a:latin typeface="Roboto" pitchFamily="2" charset="0"/>
                <a:ea typeface="Roboto" pitchFamily="2" charset="0"/>
              </a:rPr>
              <a:t>Ich</a:t>
            </a:r>
            <a:r>
              <a:rPr lang="en-US" sz="2000" dirty="0" smtClean="0">
                <a:solidFill>
                  <a:schemeClr val="bg1"/>
                </a:solidFill>
                <a:latin typeface="Roboto" pitchFamily="2" charset="0"/>
                <a:ea typeface="Roboto" pitchFamily="2" charset="0"/>
              </a:rPr>
              <a:t> </a:t>
            </a:r>
            <a:r>
              <a:rPr lang="en-US" sz="2000" dirty="0" err="1" smtClean="0">
                <a:solidFill>
                  <a:schemeClr val="bg1"/>
                </a:solidFill>
                <a:latin typeface="Roboto" pitchFamily="2" charset="0"/>
                <a:ea typeface="Roboto" pitchFamily="2" charset="0"/>
              </a:rPr>
              <a:t>geh</a:t>
            </a:r>
            <a:r>
              <a:rPr lang="en-US" sz="2000" dirty="0" smtClean="0">
                <a:solidFill>
                  <a:schemeClr val="bg1"/>
                </a:solidFill>
                <a:latin typeface="Roboto" pitchFamily="2" charset="0"/>
                <a:ea typeface="Roboto" pitchFamily="2" charset="0"/>
              </a:rPr>
              <a:t> </a:t>
            </a:r>
            <a:r>
              <a:rPr lang="en-US" sz="2000" dirty="0" err="1" smtClean="0">
                <a:solidFill>
                  <a:schemeClr val="bg1"/>
                </a:solidFill>
                <a:latin typeface="Roboto" pitchFamily="2" charset="0"/>
                <a:ea typeface="Roboto" pitchFamily="2" charset="0"/>
              </a:rPr>
              <a:t>heim</a:t>
            </a:r>
            <a:r>
              <a:rPr lang="en-US" sz="2000" dirty="0" smtClean="0">
                <a:solidFill>
                  <a:schemeClr val="bg1"/>
                </a:solidFill>
                <a:latin typeface="Roboto" pitchFamily="2" charset="0"/>
                <a:ea typeface="Roboto" pitchFamily="2" charset="0"/>
              </a:rPr>
              <a:t>.</a:t>
            </a:r>
            <a:endParaRPr lang="en-US" sz="2000" b="1" dirty="0" smtClean="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1266487878"/>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solidFill>
                  <a:srgbClr val="00DB00"/>
                </a:solidFill>
              </a:rPr>
              <a:t>Klassen</a:t>
            </a:r>
            <a:r>
              <a:rPr lang="de-DE" dirty="0" smtClean="0">
                <a:solidFill>
                  <a:srgbClr val="00B7FF"/>
                </a:solidFill>
              </a:rPr>
              <a:t>namen</a:t>
            </a:r>
            <a:endParaRPr lang="en-US" dirty="0">
              <a:solidFill>
                <a:srgbClr val="00B7FF"/>
              </a:solidFill>
            </a:endParaRPr>
          </a:p>
        </p:txBody>
      </p:sp>
      <p:sp>
        <p:nvSpPr>
          <p:cNvPr id="4" name="Textplatzhalter 3"/>
          <p:cNvSpPr>
            <a:spLocks noGrp="1"/>
          </p:cNvSpPr>
          <p:nvPr>
            <p:ph type="body" sz="quarter" idx="10"/>
          </p:nvPr>
        </p:nvSpPr>
        <p:spPr/>
        <p:txBody>
          <a:bodyPr/>
          <a:lstStyle/>
          <a:p>
            <a:r>
              <a:rPr lang="de-DE" dirty="0" smtClean="0"/>
              <a:t>Aussage</a:t>
            </a:r>
            <a:endParaRPr lang="en-US" dirty="0"/>
          </a:p>
        </p:txBody>
      </p:sp>
      <p:sp>
        <p:nvSpPr>
          <p:cNvPr id="5" name="Textplatzhalter 4"/>
          <p:cNvSpPr>
            <a:spLocks noGrp="1"/>
          </p:cNvSpPr>
          <p:nvPr>
            <p:ph type="body" sz="quarter" idx="11"/>
          </p:nvPr>
        </p:nvSpPr>
        <p:spPr/>
        <p:txBody>
          <a:bodyPr/>
          <a:lstStyle/>
          <a:p>
            <a:r>
              <a:rPr lang="de-DE" dirty="0" smtClean="0"/>
              <a:t>kräftig</a:t>
            </a:r>
            <a:endParaRPr lang="en-US" dirty="0"/>
          </a:p>
        </p:txBody>
      </p:sp>
    </p:spTree>
    <p:extLst>
      <p:ext uri="{BB962C8B-B14F-4D97-AF65-F5344CB8AC3E}">
        <p14:creationId xmlns:p14="http://schemas.microsoft.com/office/powerpoint/2010/main" val="83693677"/>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p:spPr>
        <p:txBody>
          <a:bodyPr>
            <a:normAutofit/>
          </a:bodyPr>
          <a:lstStyle/>
          <a:p>
            <a:r>
              <a:rPr lang="en-US" dirty="0" smtClean="0"/>
              <a:t>“Classes and objects should have noun or noun phrase names like customer, </a:t>
            </a:r>
            <a:r>
              <a:rPr lang="en-US" dirty="0" err="1" smtClean="0"/>
              <a:t>WikiPage</a:t>
            </a:r>
            <a:r>
              <a:rPr lang="en-US" dirty="0" smtClean="0"/>
              <a:t>, Account, and </a:t>
            </a:r>
            <a:r>
              <a:rPr lang="en-US" dirty="0" err="1" smtClean="0"/>
              <a:t>Addressparser</a:t>
            </a:r>
            <a:r>
              <a:rPr lang="en-US" dirty="0" smtClean="0"/>
              <a:t>. Avoid words like manager, Processor,, Data, or Info in the Name of a class. A class Name should not be a verb.”</a:t>
            </a:r>
            <a:endParaRPr lang="en-US" dirty="0"/>
          </a:p>
        </p:txBody>
      </p:sp>
    </p:spTree>
    <p:extLst>
      <p:ext uri="{BB962C8B-B14F-4D97-AF65-F5344CB8AC3E}">
        <p14:creationId xmlns:p14="http://schemas.microsoft.com/office/powerpoint/2010/main" val="38704848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a:xfrm>
            <a:off x="46754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8" name="Rechteck 7"/>
          <p:cNvSpPr/>
          <p:nvPr/>
        </p:nvSpPr>
        <p:spPr>
          <a:xfrm>
            <a:off x="262778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9" name="Rechteck 8"/>
          <p:cNvSpPr/>
          <p:nvPr/>
        </p:nvSpPr>
        <p:spPr>
          <a:xfrm>
            <a:off x="478802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10" name="Rechteck 9"/>
          <p:cNvSpPr/>
          <p:nvPr/>
        </p:nvSpPr>
        <p:spPr>
          <a:xfrm>
            <a:off x="694826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p:spPr>
        <p:txBody>
          <a:bodyPr>
            <a:normAutofit/>
          </a:bodyPr>
          <a:lstStyle/>
          <a:p>
            <a:r>
              <a:rPr lang="en-US" dirty="0" smtClean="0">
                <a:solidFill>
                  <a:schemeClr val="bg1">
                    <a:lumMod val="75000"/>
                  </a:schemeClr>
                </a:solidFill>
              </a:rPr>
              <a:t>“Classes and objects should have noun or noun phrase names like customer, </a:t>
            </a:r>
            <a:r>
              <a:rPr lang="en-US" dirty="0" err="1" smtClean="0">
                <a:solidFill>
                  <a:schemeClr val="bg1">
                    <a:lumMod val="75000"/>
                  </a:schemeClr>
                </a:solidFill>
              </a:rPr>
              <a:t>WikiPage</a:t>
            </a:r>
            <a:r>
              <a:rPr lang="en-US" dirty="0" smtClean="0">
                <a:solidFill>
                  <a:schemeClr val="bg1">
                    <a:lumMod val="75000"/>
                  </a:schemeClr>
                </a:solidFill>
              </a:rPr>
              <a:t>, Account, and </a:t>
            </a:r>
            <a:r>
              <a:rPr lang="en-US" dirty="0" err="1" smtClean="0">
                <a:solidFill>
                  <a:schemeClr val="bg1">
                    <a:lumMod val="75000"/>
                  </a:schemeClr>
                </a:solidFill>
              </a:rPr>
              <a:t>Addressparser</a:t>
            </a:r>
            <a:r>
              <a:rPr lang="en-US" dirty="0" smtClean="0">
                <a:solidFill>
                  <a:schemeClr val="bg1">
                    <a:lumMod val="75000"/>
                  </a:schemeClr>
                </a:solidFill>
              </a:rPr>
              <a:t>. Avoid words like manager, Processor,, Data, or Info in the Name of a class. A class Name should not be a verb.”</a:t>
            </a:r>
            <a:endParaRPr lang="en-US" dirty="0">
              <a:solidFill>
                <a:schemeClr val="bg1">
                  <a:lumMod val="75000"/>
                </a:schemeClr>
              </a:solidFill>
            </a:endParaRPr>
          </a:p>
        </p:txBody>
      </p:sp>
    </p:spTree>
    <p:extLst>
      <p:ext uri="{BB962C8B-B14F-4D97-AF65-F5344CB8AC3E}">
        <p14:creationId xmlns:p14="http://schemas.microsoft.com/office/powerpoint/2010/main" val="3007511112"/>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p:spPr>
        <p:txBody>
          <a:bodyPr>
            <a:normAutofit/>
          </a:bodyPr>
          <a:lstStyle/>
          <a:p>
            <a:r>
              <a:rPr lang="en-US" dirty="0" smtClean="0">
                <a:solidFill>
                  <a:schemeClr val="bg1">
                    <a:lumMod val="75000"/>
                  </a:schemeClr>
                </a:solidFill>
              </a:rPr>
              <a:t>“Classes and objects should have </a:t>
            </a:r>
            <a:r>
              <a:rPr lang="en-US" dirty="0" smtClean="0"/>
              <a:t>noun or noun phrase names </a:t>
            </a:r>
            <a:r>
              <a:rPr lang="en-US" dirty="0" smtClean="0">
                <a:solidFill>
                  <a:schemeClr val="bg1">
                    <a:lumMod val="75000"/>
                  </a:schemeClr>
                </a:solidFill>
              </a:rPr>
              <a:t>like customer, </a:t>
            </a:r>
            <a:r>
              <a:rPr lang="en-US" dirty="0" err="1" smtClean="0">
                <a:solidFill>
                  <a:schemeClr val="bg1">
                    <a:lumMod val="75000"/>
                  </a:schemeClr>
                </a:solidFill>
              </a:rPr>
              <a:t>WikiPage</a:t>
            </a:r>
            <a:r>
              <a:rPr lang="en-US" dirty="0" smtClean="0">
                <a:solidFill>
                  <a:schemeClr val="bg1">
                    <a:lumMod val="75000"/>
                  </a:schemeClr>
                </a:solidFill>
              </a:rPr>
              <a:t>, Account, and </a:t>
            </a:r>
            <a:r>
              <a:rPr lang="en-US" dirty="0" err="1" smtClean="0">
                <a:solidFill>
                  <a:schemeClr val="bg1">
                    <a:lumMod val="75000"/>
                  </a:schemeClr>
                </a:solidFill>
              </a:rPr>
              <a:t>Addressparser</a:t>
            </a:r>
            <a:r>
              <a:rPr lang="en-US" dirty="0" smtClean="0">
                <a:solidFill>
                  <a:schemeClr val="bg1">
                    <a:lumMod val="75000"/>
                  </a:schemeClr>
                </a:solidFill>
              </a:rPr>
              <a:t>. Avoid words like manager, Processor,, Data, or Info in the Name of a class. A class Name should not be a verb.”</a:t>
            </a:r>
            <a:endParaRPr lang="en-US" dirty="0">
              <a:solidFill>
                <a:schemeClr val="bg1">
                  <a:lumMod val="75000"/>
                </a:schemeClr>
              </a:solidFill>
            </a:endParaRPr>
          </a:p>
        </p:txBody>
      </p:sp>
    </p:spTree>
    <p:extLst>
      <p:ext uri="{BB962C8B-B14F-4D97-AF65-F5344CB8AC3E}">
        <p14:creationId xmlns:p14="http://schemas.microsoft.com/office/powerpoint/2010/main" val="1844806891"/>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p:spPr>
        <p:txBody>
          <a:bodyPr>
            <a:normAutofit/>
          </a:bodyPr>
          <a:lstStyle/>
          <a:p>
            <a:r>
              <a:rPr lang="en-US" dirty="0" smtClean="0">
                <a:solidFill>
                  <a:schemeClr val="bg1">
                    <a:lumMod val="75000"/>
                  </a:schemeClr>
                </a:solidFill>
              </a:rPr>
              <a:t>“Classes and objects should have noun or noun phrase names like </a:t>
            </a:r>
            <a:r>
              <a:rPr lang="en-US" dirty="0" smtClean="0"/>
              <a:t>customer, </a:t>
            </a:r>
            <a:r>
              <a:rPr lang="en-US" dirty="0" err="1" smtClean="0">
                <a:solidFill>
                  <a:srgbClr val="FF00FF"/>
                </a:solidFill>
              </a:rPr>
              <a:t>WikiPage</a:t>
            </a:r>
            <a:r>
              <a:rPr lang="en-US" dirty="0" smtClean="0"/>
              <a:t>, Account, and </a:t>
            </a:r>
            <a:r>
              <a:rPr lang="en-US" dirty="0" err="1" smtClean="0"/>
              <a:t>Address</a:t>
            </a:r>
            <a:r>
              <a:rPr lang="en-US" dirty="0" err="1" smtClean="0">
                <a:solidFill>
                  <a:srgbClr val="FF00FF"/>
                </a:solidFill>
              </a:rPr>
              <a:t>parser</a:t>
            </a:r>
            <a:r>
              <a:rPr lang="en-US" dirty="0" smtClean="0">
                <a:solidFill>
                  <a:schemeClr val="bg1">
                    <a:lumMod val="75000"/>
                  </a:schemeClr>
                </a:solidFill>
              </a:rPr>
              <a:t>. Avoid words like manager, Processor,, Data, or Info in the Name of a class. A class Name should not be a verb.”</a:t>
            </a:r>
            <a:endParaRPr lang="en-US" dirty="0">
              <a:solidFill>
                <a:schemeClr val="bg1">
                  <a:lumMod val="75000"/>
                </a:schemeClr>
              </a:solidFill>
            </a:endParaRPr>
          </a:p>
        </p:txBody>
      </p:sp>
    </p:spTree>
    <p:extLst>
      <p:ext uri="{BB962C8B-B14F-4D97-AF65-F5344CB8AC3E}">
        <p14:creationId xmlns:p14="http://schemas.microsoft.com/office/powerpoint/2010/main" val="3886101416"/>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p:spPr>
        <p:txBody>
          <a:bodyPr>
            <a:normAutofit/>
          </a:bodyPr>
          <a:lstStyle/>
          <a:p>
            <a:r>
              <a:rPr lang="en-US" dirty="0" smtClean="0">
                <a:solidFill>
                  <a:schemeClr val="bg1">
                    <a:lumMod val="75000"/>
                  </a:schemeClr>
                </a:solidFill>
              </a:rPr>
              <a:t>“Classes and objects should have noun or noun phrase names like customer, </a:t>
            </a:r>
            <a:r>
              <a:rPr lang="en-US" dirty="0" err="1" smtClean="0">
                <a:solidFill>
                  <a:schemeClr val="bg1">
                    <a:lumMod val="75000"/>
                  </a:schemeClr>
                </a:solidFill>
              </a:rPr>
              <a:t>WikiPage</a:t>
            </a:r>
            <a:r>
              <a:rPr lang="en-US" dirty="0" smtClean="0">
                <a:solidFill>
                  <a:schemeClr val="bg1">
                    <a:lumMod val="75000"/>
                  </a:schemeClr>
                </a:solidFill>
              </a:rPr>
              <a:t>, Account, and </a:t>
            </a:r>
            <a:r>
              <a:rPr lang="en-US" dirty="0" err="1" smtClean="0">
                <a:solidFill>
                  <a:schemeClr val="bg1">
                    <a:lumMod val="75000"/>
                  </a:schemeClr>
                </a:solidFill>
              </a:rPr>
              <a:t>Addressparser</a:t>
            </a:r>
            <a:r>
              <a:rPr lang="en-US" dirty="0" smtClean="0">
                <a:solidFill>
                  <a:schemeClr val="bg1">
                    <a:lumMod val="75000"/>
                  </a:schemeClr>
                </a:solidFill>
              </a:rPr>
              <a:t>. </a:t>
            </a:r>
            <a:r>
              <a:rPr lang="en-US" dirty="0" smtClean="0"/>
              <a:t>Avoid</a:t>
            </a:r>
            <a:r>
              <a:rPr lang="en-US" dirty="0" smtClean="0">
                <a:solidFill>
                  <a:schemeClr val="bg1">
                    <a:lumMod val="75000"/>
                  </a:schemeClr>
                </a:solidFill>
              </a:rPr>
              <a:t> words like </a:t>
            </a:r>
            <a:r>
              <a:rPr lang="en-US" dirty="0" smtClean="0"/>
              <a:t>manager, </a:t>
            </a:r>
            <a:r>
              <a:rPr lang="en-US" dirty="0" smtClean="0">
                <a:solidFill>
                  <a:srgbClr val="FF00FF"/>
                </a:solidFill>
              </a:rPr>
              <a:t>Processor</a:t>
            </a:r>
            <a:r>
              <a:rPr lang="en-US" dirty="0" smtClean="0"/>
              <a:t>, Data, or </a:t>
            </a:r>
            <a:r>
              <a:rPr lang="en-US" dirty="0" smtClean="0">
                <a:solidFill>
                  <a:srgbClr val="FF00FF"/>
                </a:solidFill>
              </a:rPr>
              <a:t>Info</a:t>
            </a:r>
            <a:r>
              <a:rPr lang="en-US" dirty="0" smtClean="0">
                <a:solidFill>
                  <a:schemeClr val="bg1">
                    <a:lumMod val="75000"/>
                  </a:schemeClr>
                </a:solidFill>
              </a:rPr>
              <a:t> in the Name of a class. A class Name should not be a verb.”</a:t>
            </a:r>
            <a:endParaRPr lang="en-US" dirty="0">
              <a:solidFill>
                <a:schemeClr val="bg1">
                  <a:lumMod val="75000"/>
                </a:schemeClr>
              </a:solidFill>
            </a:endParaRPr>
          </a:p>
        </p:txBody>
      </p:sp>
    </p:spTree>
    <p:extLst>
      <p:ext uri="{BB962C8B-B14F-4D97-AF65-F5344CB8AC3E}">
        <p14:creationId xmlns:p14="http://schemas.microsoft.com/office/powerpoint/2010/main" val="779822435"/>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288032"/>
            <a:ext cx="9144000" cy="3429000"/>
          </a:xfrm>
        </p:spPr>
        <p:txBody>
          <a:bodyPr>
            <a:noAutofit/>
          </a:bodyPr>
          <a:lstStyle/>
          <a:p>
            <a:r>
              <a:rPr lang="en-US" sz="34400" dirty="0" smtClean="0"/>
              <a:t>WAR</a:t>
            </a:r>
            <a:endParaRPr lang="en-US" sz="34400" dirty="0"/>
          </a:p>
        </p:txBody>
      </p:sp>
      <p:sp>
        <p:nvSpPr>
          <p:cNvPr id="3" name="Titel 1"/>
          <p:cNvSpPr txBox="1">
            <a:spLocks/>
          </p:cNvSpPr>
          <p:nvPr/>
        </p:nvSpPr>
        <p:spPr>
          <a:xfrm>
            <a:off x="0" y="3429000"/>
            <a:ext cx="9144000" cy="3429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400" b="0" i="0" u="none" strike="noStrike" kern="1200" cap="none" spc="0" normalizeH="0" baseline="0" noProof="0" dirty="0" smtClean="0">
                <a:ln>
                  <a:noFill/>
                </a:ln>
                <a:solidFill>
                  <a:srgbClr val="00B7FF"/>
                </a:solidFill>
                <a:effectLst/>
                <a:uLnTx/>
                <a:uFillTx/>
                <a:latin typeface="Bebas Neue" pitchFamily="34" charset="0"/>
                <a:ea typeface="+mj-ea"/>
                <a:cs typeface="+mj-cs"/>
              </a:rPr>
              <a:t>UM?</a:t>
            </a:r>
            <a:endParaRPr kumimoji="0" lang="en-US" sz="34400" b="0" i="0" u="none" strike="noStrike" kern="1200" cap="none" spc="0" normalizeH="0" baseline="0" noProof="0" dirty="0">
              <a:ln>
                <a:noFill/>
              </a:ln>
              <a:solidFill>
                <a:srgbClr val="00B7FF"/>
              </a:solidFill>
              <a:effectLst/>
              <a:uLnTx/>
              <a:uFillTx/>
              <a:latin typeface="Bebas Neue" pitchFamily="34" charset="0"/>
              <a:ea typeface="+mj-ea"/>
              <a:cs typeface="+mj-cs"/>
            </a:endParaRPr>
          </a:p>
        </p:txBody>
      </p:sp>
    </p:spTree>
    <p:extLst>
      <p:ext uri="{BB962C8B-B14F-4D97-AF65-F5344CB8AC3E}">
        <p14:creationId xmlns:p14="http://schemas.microsoft.com/office/powerpoint/2010/main" val="3545043943"/>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llipse 2"/>
          <p:cNvSpPr/>
          <p:nvPr/>
        </p:nvSpPr>
        <p:spPr>
          <a:xfrm>
            <a:off x="2627784"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llipse 3"/>
          <p:cNvSpPr/>
          <p:nvPr/>
        </p:nvSpPr>
        <p:spPr>
          <a:xfrm>
            <a:off x="4450487"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p:cNvSpPr/>
          <p:nvPr/>
        </p:nvSpPr>
        <p:spPr>
          <a:xfrm>
            <a:off x="2627784"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lipse 8"/>
          <p:cNvSpPr/>
          <p:nvPr/>
        </p:nvSpPr>
        <p:spPr>
          <a:xfrm>
            <a:off x="4450487"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llipse 9"/>
          <p:cNvSpPr/>
          <p:nvPr/>
        </p:nvSpPr>
        <p:spPr>
          <a:xfrm>
            <a:off x="6273189"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p:cNvSpPr/>
          <p:nvPr/>
        </p:nvSpPr>
        <p:spPr>
          <a:xfrm>
            <a:off x="2627784"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lipse 11"/>
          <p:cNvSpPr/>
          <p:nvPr/>
        </p:nvSpPr>
        <p:spPr>
          <a:xfrm>
            <a:off x="4450487"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p:cNvSpPr/>
          <p:nvPr/>
        </p:nvSpPr>
        <p:spPr>
          <a:xfrm>
            <a:off x="6273189"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Ellipse 4"/>
          <p:cNvSpPr/>
          <p:nvPr/>
        </p:nvSpPr>
        <p:spPr>
          <a:xfrm>
            <a:off x="6273189"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6427070"/>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llipse 2"/>
          <p:cNvSpPr/>
          <p:nvPr/>
        </p:nvSpPr>
        <p:spPr>
          <a:xfrm>
            <a:off x="2627784"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llipse 3"/>
          <p:cNvSpPr/>
          <p:nvPr/>
        </p:nvSpPr>
        <p:spPr>
          <a:xfrm>
            <a:off x="4450487"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p:cNvSpPr/>
          <p:nvPr/>
        </p:nvSpPr>
        <p:spPr>
          <a:xfrm>
            <a:off x="2627784"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lipse 8"/>
          <p:cNvSpPr/>
          <p:nvPr/>
        </p:nvSpPr>
        <p:spPr>
          <a:xfrm>
            <a:off x="4450487"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llipse 9"/>
          <p:cNvSpPr/>
          <p:nvPr/>
        </p:nvSpPr>
        <p:spPr>
          <a:xfrm>
            <a:off x="6273189"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p:cNvSpPr/>
          <p:nvPr/>
        </p:nvSpPr>
        <p:spPr>
          <a:xfrm>
            <a:off x="2627784"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lipse 11"/>
          <p:cNvSpPr/>
          <p:nvPr/>
        </p:nvSpPr>
        <p:spPr>
          <a:xfrm>
            <a:off x="4450487"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p:cNvSpPr/>
          <p:nvPr/>
        </p:nvSpPr>
        <p:spPr>
          <a:xfrm>
            <a:off x="6273189"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Ellipse 4"/>
          <p:cNvSpPr/>
          <p:nvPr/>
        </p:nvSpPr>
        <p:spPr>
          <a:xfrm>
            <a:off x="6273189"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Gerade Verbindung 13"/>
          <p:cNvCxnSpPr>
            <a:stCxn id="11" idx="0"/>
            <a:endCxn id="3" idx="4"/>
          </p:cNvCxnSpPr>
          <p:nvPr/>
        </p:nvCxnSpPr>
        <p:spPr>
          <a:xfrm flipV="1">
            <a:off x="2749298" y="1016318"/>
            <a:ext cx="0" cy="3402378"/>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361480"/>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llipse 2"/>
          <p:cNvSpPr/>
          <p:nvPr/>
        </p:nvSpPr>
        <p:spPr>
          <a:xfrm>
            <a:off x="2627784"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llipse 3"/>
          <p:cNvSpPr/>
          <p:nvPr/>
        </p:nvSpPr>
        <p:spPr>
          <a:xfrm>
            <a:off x="4450487"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p:cNvSpPr/>
          <p:nvPr/>
        </p:nvSpPr>
        <p:spPr>
          <a:xfrm>
            <a:off x="2627784"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lipse 8"/>
          <p:cNvSpPr/>
          <p:nvPr/>
        </p:nvSpPr>
        <p:spPr>
          <a:xfrm>
            <a:off x="4450487"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llipse 9"/>
          <p:cNvSpPr/>
          <p:nvPr/>
        </p:nvSpPr>
        <p:spPr>
          <a:xfrm>
            <a:off x="6273189"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p:cNvSpPr/>
          <p:nvPr/>
        </p:nvSpPr>
        <p:spPr>
          <a:xfrm>
            <a:off x="2627784"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lipse 11"/>
          <p:cNvSpPr/>
          <p:nvPr/>
        </p:nvSpPr>
        <p:spPr>
          <a:xfrm>
            <a:off x="4450487"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p:cNvSpPr/>
          <p:nvPr/>
        </p:nvSpPr>
        <p:spPr>
          <a:xfrm>
            <a:off x="6273189"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Ellipse 4"/>
          <p:cNvSpPr/>
          <p:nvPr/>
        </p:nvSpPr>
        <p:spPr>
          <a:xfrm>
            <a:off x="6273189"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Gerade Verbindung 13"/>
          <p:cNvCxnSpPr>
            <a:stCxn id="11" idx="0"/>
            <a:endCxn id="3" idx="4"/>
          </p:cNvCxnSpPr>
          <p:nvPr/>
        </p:nvCxnSpPr>
        <p:spPr>
          <a:xfrm flipV="1">
            <a:off x="2749298" y="1016318"/>
            <a:ext cx="0" cy="3402378"/>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a:stCxn id="11" idx="6"/>
            <a:endCxn id="13" idx="2"/>
          </p:cNvCxnSpPr>
          <p:nvPr/>
        </p:nvCxnSpPr>
        <p:spPr>
          <a:xfrm>
            <a:off x="2870811" y="4540210"/>
            <a:ext cx="3402378" cy="0"/>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7306951"/>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llipse 2"/>
          <p:cNvSpPr/>
          <p:nvPr/>
        </p:nvSpPr>
        <p:spPr>
          <a:xfrm>
            <a:off x="2627784"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llipse 3"/>
          <p:cNvSpPr/>
          <p:nvPr/>
        </p:nvSpPr>
        <p:spPr>
          <a:xfrm>
            <a:off x="4450487"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p:cNvSpPr/>
          <p:nvPr/>
        </p:nvSpPr>
        <p:spPr>
          <a:xfrm>
            <a:off x="2627784"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lipse 8"/>
          <p:cNvSpPr/>
          <p:nvPr/>
        </p:nvSpPr>
        <p:spPr>
          <a:xfrm>
            <a:off x="4450487"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llipse 9"/>
          <p:cNvSpPr/>
          <p:nvPr/>
        </p:nvSpPr>
        <p:spPr>
          <a:xfrm>
            <a:off x="6273189"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p:cNvSpPr/>
          <p:nvPr/>
        </p:nvSpPr>
        <p:spPr>
          <a:xfrm>
            <a:off x="2627784"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lipse 11"/>
          <p:cNvSpPr/>
          <p:nvPr/>
        </p:nvSpPr>
        <p:spPr>
          <a:xfrm>
            <a:off x="4450487"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p:cNvSpPr/>
          <p:nvPr/>
        </p:nvSpPr>
        <p:spPr>
          <a:xfrm>
            <a:off x="6273189"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Ellipse 4"/>
          <p:cNvSpPr/>
          <p:nvPr/>
        </p:nvSpPr>
        <p:spPr>
          <a:xfrm>
            <a:off x="6273189"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Gerade Verbindung 13"/>
          <p:cNvCxnSpPr>
            <a:stCxn id="11" idx="0"/>
            <a:endCxn id="3" idx="4"/>
          </p:cNvCxnSpPr>
          <p:nvPr/>
        </p:nvCxnSpPr>
        <p:spPr>
          <a:xfrm flipV="1">
            <a:off x="2749298" y="1016318"/>
            <a:ext cx="0" cy="3402378"/>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a:stCxn id="11" idx="6"/>
            <a:endCxn id="13" idx="2"/>
          </p:cNvCxnSpPr>
          <p:nvPr/>
        </p:nvCxnSpPr>
        <p:spPr>
          <a:xfrm>
            <a:off x="2870811" y="4540210"/>
            <a:ext cx="3402378" cy="0"/>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a:stCxn id="13" idx="0"/>
            <a:endCxn id="5" idx="4"/>
          </p:cNvCxnSpPr>
          <p:nvPr/>
        </p:nvCxnSpPr>
        <p:spPr>
          <a:xfrm flipV="1">
            <a:off x="6394703" y="1016318"/>
            <a:ext cx="0" cy="3402378"/>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6947782"/>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llipse 2"/>
          <p:cNvSpPr/>
          <p:nvPr/>
        </p:nvSpPr>
        <p:spPr>
          <a:xfrm>
            <a:off x="2627784"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llipse 3"/>
          <p:cNvSpPr/>
          <p:nvPr/>
        </p:nvSpPr>
        <p:spPr>
          <a:xfrm>
            <a:off x="4450487"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p:cNvSpPr/>
          <p:nvPr/>
        </p:nvSpPr>
        <p:spPr>
          <a:xfrm>
            <a:off x="2627784"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lipse 8"/>
          <p:cNvSpPr/>
          <p:nvPr/>
        </p:nvSpPr>
        <p:spPr>
          <a:xfrm>
            <a:off x="4450487"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llipse 9"/>
          <p:cNvSpPr/>
          <p:nvPr/>
        </p:nvSpPr>
        <p:spPr>
          <a:xfrm>
            <a:off x="6273189"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p:cNvSpPr/>
          <p:nvPr/>
        </p:nvSpPr>
        <p:spPr>
          <a:xfrm>
            <a:off x="2627784"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lipse 11"/>
          <p:cNvSpPr/>
          <p:nvPr/>
        </p:nvSpPr>
        <p:spPr>
          <a:xfrm>
            <a:off x="4450487"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p:cNvSpPr/>
          <p:nvPr/>
        </p:nvSpPr>
        <p:spPr>
          <a:xfrm>
            <a:off x="6273189"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Ellipse 4"/>
          <p:cNvSpPr/>
          <p:nvPr/>
        </p:nvSpPr>
        <p:spPr>
          <a:xfrm>
            <a:off x="6273189"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Gerade Verbindung 13"/>
          <p:cNvCxnSpPr>
            <a:stCxn id="11" idx="0"/>
            <a:endCxn id="3" idx="4"/>
          </p:cNvCxnSpPr>
          <p:nvPr/>
        </p:nvCxnSpPr>
        <p:spPr>
          <a:xfrm flipV="1">
            <a:off x="2749298" y="1016318"/>
            <a:ext cx="0" cy="3402378"/>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a:stCxn id="11" idx="6"/>
            <a:endCxn id="13" idx="2"/>
          </p:cNvCxnSpPr>
          <p:nvPr/>
        </p:nvCxnSpPr>
        <p:spPr>
          <a:xfrm>
            <a:off x="2870811" y="4540210"/>
            <a:ext cx="3402378" cy="0"/>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a:stCxn id="13" idx="0"/>
            <a:endCxn id="5" idx="4"/>
          </p:cNvCxnSpPr>
          <p:nvPr/>
        </p:nvCxnSpPr>
        <p:spPr>
          <a:xfrm flipV="1">
            <a:off x="6394703" y="1016318"/>
            <a:ext cx="0" cy="3402378"/>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a:stCxn id="4" idx="6"/>
            <a:endCxn id="5" idx="2"/>
          </p:cNvCxnSpPr>
          <p:nvPr/>
        </p:nvCxnSpPr>
        <p:spPr>
          <a:xfrm>
            <a:off x="4693514" y="894805"/>
            <a:ext cx="1579675" cy="0"/>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6062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0" name="Rechteck 9"/>
          <p:cNvSpPr/>
          <p:nvPr/>
        </p:nvSpPr>
        <p:spPr>
          <a:xfrm>
            <a:off x="694826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dirty="0" smtClean="0">
                <a:latin typeface="Roboto" pitchFamily="2" charset="0"/>
                <a:ea typeface="Roboto" pitchFamily="2" charset="0"/>
              </a:rPr>
              <a:t>Common Closure Principle</a:t>
            </a:r>
            <a:endParaRPr lang="de-DE" sz="2000" dirty="0">
              <a:latin typeface="Roboto" pitchFamily="2" charset="0"/>
              <a:ea typeface="Roboto" pitchFamily="2" charset="0"/>
            </a:endParaRPr>
          </a:p>
        </p:txBody>
      </p:sp>
      <p:sp>
        <p:nvSpPr>
          <p:cNvPr id="11" name="Rechteck 10"/>
          <p:cNvSpPr/>
          <p:nvPr/>
        </p:nvSpPr>
        <p:spPr>
          <a:xfrm>
            <a:off x="4788024" y="249289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nchorCtr="0"/>
          <a:lstStyle/>
          <a:p>
            <a:pPr algn="ctr"/>
            <a:r>
              <a:rPr lang="en-US" sz="2000" dirty="0" smtClean="0">
                <a:latin typeface="Roboto" pitchFamily="2" charset="0"/>
                <a:ea typeface="Roboto" pitchFamily="2" charset="0"/>
              </a:rPr>
              <a:t>Common Reuse Principle</a:t>
            </a:r>
            <a:endParaRPr lang="de-DE" sz="2000" dirty="0">
              <a:latin typeface="Roboto" pitchFamily="2" charset="0"/>
              <a:ea typeface="Roboto" pitchFamily="2" charset="0"/>
            </a:endParaRPr>
          </a:p>
        </p:txBody>
      </p:sp>
      <p:sp>
        <p:nvSpPr>
          <p:cNvPr id="12" name="Rechteck 11"/>
          <p:cNvSpPr/>
          <p:nvPr/>
        </p:nvSpPr>
        <p:spPr>
          <a:xfrm>
            <a:off x="467544" y="465313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Acyclic Dependency Principle</a:t>
            </a:r>
            <a:endParaRPr lang="de-DE" sz="2000" dirty="0">
              <a:latin typeface="Roboto" pitchFamily="2"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Stable Dependencies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2000" dirty="0" smtClean="0">
                <a:latin typeface="Roboto" pitchFamily="2" charset="0"/>
                <a:ea typeface="Roboto" pitchFamily="2" charset="0"/>
              </a:rPr>
              <a:t>Release-Reuse Equivalency Principle</a:t>
            </a:r>
            <a:endParaRPr lang="de-DE" sz="2000" dirty="0">
              <a:latin typeface="Roboto" pitchFamily="2" charset="0"/>
              <a:ea typeface="Roboto" pitchFamily="2" charset="0"/>
            </a:endParaRPr>
          </a:p>
        </p:txBody>
      </p:sp>
      <p:sp>
        <p:nvSpPr>
          <p:cNvPr id="15" name="Rechteck 14"/>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smtClean="0">
                <a:latin typeface="Roboto" pitchFamily="2" charset="0"/>
                <a:ea typeface="Roboto" pitchFamily="2" charset="0"/>
              </a:rPr>
              <a:t>Stable Abstractions Principle</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llipse 2"/>
          <p:cNvSpPr/>
          <p:nvPr/>
        </p:nvSpPr>
        <p:spPr>
          <a:xfrm>
            <a:off x="2627784"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llipse 3"/>
          <p:cNvSpPr/>
          <p:nvPr/>
        </p:nvSpPr>
        <p:spPr>
          <a:xfrm>
            <a:off x="4450487"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p:cNvSpPr/>
          <p:nvPr/>
        </p:nvSpPr>
        <p:spPr>
          <a:xfrm>
            <a:off x="2627784"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lipse 8"/>
          <p:cNvSpPr/>
          <p:nvPr/>
        </p:nvSpPr>
        <p:spPr>
          <a:xfrm>
            <a:off x="4450487"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llipse 9"/>
          <p:cNvSpPr/>
          <p:nvPr/>
        </p:nvSpPr>
        <p:spPr>
          <a:xfrm>
            <a:off x="6273189"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p:cNvSpPr/>
          <p:nvPr/>
        </p:nvSpPr>
        <p:spPr>
          <a:xfrm>
            <a:off x="2627784"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lipse 11"/>
          <p:cNvSpPr/>
          <p:nvPr/>
        </p:nvSpPr>
        <p:spPr>
          <a:xfrm>
            <a:off x="4450487"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p:cNvSpPr/>
          <p:nvPr/>
        </p:nvSpPr>
        <p:spPr>
          <a:xfrm>
            <a:off x="6273189"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Ellipse 4"/>
          <p:cNvSpPr/>
          <p:nvPr/>
        </p:nvSpPr>
        <p:spPr>
          <a:xfrm>
            <a:off x="6273189"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Gerade Verbindung 13"/>
          <p:cNvCxnSpPr>
            <a:stCxn id="11" idx="0"/>
            <a:endCxn id="3" idx="4"/>
          </p:cNvCxnSpPr>
          <p:nvPr/>
        </p:nvCxnSpPr>
        <p:spPr>
          <a:xfrm flipV="1">
            <a:off x="2749298" y="1016318"/>
            <a:ext cx="0" cy="3402378"/>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a:stCxn id="11" idx="6"/>
            <a:endCxn id="13" idx="2"/>
          </p:cNvCxnSpPr>
          <p:nvPr/>
        </p:nvCxnSpPr>
        <p:spPr>
          <a:xfrm>
            <a:off x="2870811" y="4540210"/>
            <a:ext cx="3402378" cy="0"/>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a:stCxn id="13" idx="0"/>
            <a:endCxn id="5" idx="4"/>
          </p:cNvCxnSpPr>
          <p:nvPr/>
        </p:nvCxnSpPr>
        <p:spPr>
          <a:xfrm flipV="1">
            <a:off x="6394703" y="1016318"/>
            <a:ext cx="0" cy="3402378"/>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a:stCxn id="4" idx="6"/>
            <a:endCxn id="5" idx="2"/>
          </p:cNvCxnSpPr>
          <p:nvPr/>
        </p:nvCxnSpPr>
        <p:spPr>
          <a:xfrm>
            <a:off x="4693514" y="894805"/>
            <a:ext cx="1579675" cy="0"/>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sp>
        <p:nvSpPr>
          <p:cNvPr id="28" name="Titel 1"/>
          <p:cNvSpPr txBox="1">
            <a:spLocks/>
          </p:cNvSpPr>
          <p:nvPr/>
        </p:nvSpPr>
        <p:spPr>
          <a:xfrm>
            <a:off x="0" y="1412776"/>
            <a:ext cx="9144000" cy="1012422"/>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9600" b="0" i="0" u="none" strike="noStrike" kern="1200" cap="none" spc="0" normalizeH="0" baseline="0" noProof="0" dirty="0" smtClean="0">
                <a:ln>
                  <a:noFill/>
                </a:ln>
                <a:solidFill>
                  <a:srgbClr val="FF00FF"/>
                </a:solidFill>
                <a:effectLst/>
                <a:uLnTx/>
                <a:uFillTx/>
                <a:latin typeface="Bebas Neue" pitchFamily="34" charset="0"/>
                <a:ea typeface="+mj-ea"/>
                <a:cs typeface="+mj-cs"/>
              </a:rPr>
              <a:t>?</a:t>
            </a:r>
            <a:endParaRPr kumimoji="0" lang="en-US" sz="9600" b="0" i="0" u="none" strike="noStrike" kern="1200" cap="none" spc="0" normalizeH="0" baseline="0" noProof="0" dirty="0">
              <a:ln>
                <a:noFill/>
              </a:ln>
              <a:solidFill>
                <a:srgbClr val="FF00FF"/>
              </a:solidFill>
              <a:effectLst/>
              <a:uLnTx/>
              <a:uFillTx/>
              <a:latin typeface="Bebas Neue" pitchFamily="34" charset="0"/>
              <a:ea typeface="+mj-ea"/>
              <a:cs typeface="+mj-cs"/>
            </a:endParaRPr>
          </a:p>
        </p:txBody>
      </p:sp>
    </p:spTree>
    <p:extLst>
      <p:ext uri="{BB962C8B-B14F-4D97-AF65-F5344CB8AC3E}">
        <p14:creationId xmlns:p14="http://schemas.microsoft.com/office/powerpoint/2010/main" val="3003409489"/>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llipse 2"/>
          <p:cNvSpPr/>
          <p:nvPr/>
        </p:nvSpPr>
        <p:spPr>
          <a:xfrm>
            <a:off x="2627784"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llipse 3"/>
          <p:cNvSpPr/>
          <p:nvPr/>
        </p:nvSpPr>
        <p:spPr>
          <a:xfrm>
            <a:off x="4450487"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p:cNvSpPr/>
          <p:nvPr/>
        </p:nvSpPr>
        <p:spPr>
          <a:xfrm>
            <a:off x="2627784"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lipse 8"/>
          <p:cNvSpPr/>
          <p:nvPr/>
        </p:nvSpPr>
        <p:spPr>
          <a:xfrm>
            <a:off x="4450487"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llipse 9"/>
          <p:cNvSpPr/>
          <p:nvPr/>
        </p:nvSpPr>
        <p:spPr>
          <a:xfrm>
            <a:off x="6273189"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p:cNvSpPr/>
          <p:nvPr/>
        </p:nvSpPr>
        <p:spPr>
          <a:xfrm>
            <a:off x="2627784"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lipse 11"/>
          <p:cNvSpPr/>
          <p:nvPr/>
        </p:nvSpPr>
        <p:spPr>
          <a:xfrm>
            <a:off x="4450487"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p:cNvSpPr/>
          <p:nvPr/>
        </p:nvSpPr>
        <p:spPr>
          <a:xfrm>
            <a:off x="6273189"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Ellipse 4"/>
          <p:cNvSpPr/>
          <p:nvPr/>
        </p:nvSpPr>
        <p:spPr>
          <a:xfrm>
            <a:off x="6273189"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859199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Gerade Verbindung 18"/>
          <p:cNvCxnSpPr>
            <a:endCxn id="5" idx="3"/>
          </p:cNvCxnSpPr>
          <p:nvPr/>
        </p:nvCxnSpPr>
        <p:spPr>
          <a:xfrm flipV="1">
            <a:off x="2411760" y="980728"/>
            <a:ext cx="3897020" cy="3897020"/>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sp>
        <p:nvSpPr>
          <p:cNvPr id="3" name="Ellipse 2"/>
          <p:cNvSpPr/>
          <p:nvPr/>
        </p:nvSpPr>
        <p:spPr>
          <a:xfrm>
            <a:off x="2627784"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llipse 3"/>
          <p:cNvSpPr/>
          <p:nvPr/>
        </p:nvSpPr>
        <p:spPr>
          <a:xfrm>
            <a:off x="4450487"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p:cNvSpPr/>
          <p:nvPr/>
        </p:nvSpPr>
        <p:spPr>
          <a:xfrm>
            <a:off x="2627784"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lipse 8"/>
          <p:cNvSpPr/>
          <p:nvPr/>
        </p:nvSpPr>
        <p:spPr>
          <a:xfrm>
            <a:off x="4450487"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llipse 9"/>
          <p:cNvSpPr/>
          <p:nvPr/>
        </p:nvSpPr>
        <p:spPr>
          <a:xfrm>
            <a:off x="6273189"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p:cNvSpPr/>
          <p:nvPr/>
        </p:nvSpPr>
        <p:spPr>
          <a:xfrm>
            <a:off x="2627784"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lipse 11"/>
          <p:cNvSpPr/>
          <p:nvPr/>
        </p:nvSpPr>
        <p:spPr>
          <a:xfrm>
            <a:off x="4450487"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p:cNvSpPr/>
          <p:nvPr/>
        </p:nvSpPr>
        <p:spPr>
          <a:xfrm>
            <a:off x="6273189"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Ellipse 4"/>
          <p:cNvSpPr/>
          <p:nvPr/>
        </p:nvSpPr>
        <p:spPr>
          <a:xfrm>
            <a:off x="6273189"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2070198"/>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Gerade Verbindung 18"/>
          <p:cNvCxnSpPr>
            <a:endCxn id="5" idx="3"/>
          </p:cNvCxnSpPr>
          <p:nvPr/>
        </p:nvCxnSpPr>
        <p:spPr>
          <a:xfrm flipV="1">
            <a:off x="2411760" y="980728"/>
            <a:ext cx="3897020" cy="3897020"/>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a:stCxn id="5" idx="4"/>
          </p:cNvCxnSpPr>
          <p:nvPr/>
        </p:nvCxnSpPr>
        <p:spPr>
          <a:xfrm flipH="1">
            <a:off x="6372202" y="1016318"/>
            <a:ext cx="22501" cy="5365010"/>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sp>
        <p:nvSpPr>
          <p:cNvPr id="3" name="Ellipse 2"/>
          <p:cNvSpPr/>
          <p:nvPr/>
        </p:nvSpPr>
        <p:spPr>
          <a:xfrm>
            <a:off x="2627784"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llipse 3"/>
          <p:cNvSpPr/>
          <p:nvPr/>
        </p:nvSpPr>
        <p:spPr>
          <a:xfrm>
            <a:off x="4450487"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p:cNvSpPr/>
          <p:nvPr/>
        </p:nvSpPr>
        <p:spPr>
          <a:xfrm>
            <a:off x="2627784"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lipse 8"/>
          <p:cNvSpPr/>
          <p:nvPr/>
        </p:nvSpPr>
        <p:spPr>
          <a:xfrm>
            <a:off x="4450487"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llipse 9"/>
          <p:cNvSpPr/>
          <p:nvPr/>
        </p:nvSpPr>
        <p:spPr>
          <a:xfrm>
            <a:off x="6273189"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p:cNvSpPr/>
          <p:nvPr/>
        </p:nvSpPr>
        <p:spPr>
          <a:xfrm>
            <a:off x="2627784"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lipse 11"/>
          <p:cNvSpPr/>
          <p:nvPr/>
        </p:nvSpPr>
        <p:spPr>
          <a:xfrm>
            <a:off x="4450487"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p:cNvSpPr/>
          <p:nvPr/>
        </p:nvSpPr>
        <p:spPr>
          <a:xfrm>
            <a:off x="6273189"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Ellipse 4"/>
          <p:cNvSpPr/>
          <p:nvPr/>
        </p:nvSpPr>
        <p:spPr>
          <a:xfrm>
            <a:off x="6273189"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6481586"/>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Gerade Verbindung 18"/>
          <p:cNvCxnSpPr>
            <a:endCxn id="5" idx="3"/>
          </p:cNvCxnSpPr>
          <p:nvPr/>
        </p:nvCxnSpPr>
        <p:spPr>
          <a:xfrm flipV="1">
            <a:off x="2411760" y="980728"/>
            <a:ext cx="3897020" cy="3897020"/>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a:stCxn id="5" idx="4"/>
          </p:cNvCxnSpPr>
          <p:nvPr/>
        </p:nvCxnSpPr>
        <p:spPr>
          <a:xfrm flipH="1">
            <a:off x="6372202" y="1016318"/>
            <a:ext cx="22501" cy="5365010"/>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p:nvCxnSpPr>
        <p:spPr>
          <a:xfrm flipH="1" flipV="1">
            <a:off x="971600" y="908720"/>
            <a:ext cx="5400600" cy="5472609"/>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sp>
        <p:nvSpPr>
          <p:cNvPr id="3" name="Ellipse 2"/>
          <p:cNvSpPr/>
          <p:nvPr/>
        </p:nvSpPr>
        <p:spPr>
          <a:xfrm>
            <a:off x="2627784"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llipse 3"/>
          <p:cNvSpPr/>
          <p:nvPr/>
        </p:nvSpPr>
        <p:spPr>
          <a:xfrm>
            <a:off x="4450487"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p:cNvSpPr/>
          <p:nvPr/>
        </p:nvSpPr>
        <p:spPr>
          <a:xfrm>
            <a:off x="2627784"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lipse 8"/>
          <p:cNvSpPr/>
          <p:nvPr/>
        </p:nvSpPr>
        <p:spPr>
          <a:xfrm>
            <a:off x="4450487"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llipse 9"/>
          <p:cNvSpPr/>
          <p:nvPr/>
        </p:nvSpPr>
        <p:spPr>
          <a:xfrm>
            <a:off x="6273189"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p:cNvSpPr/>
          <p:nvPr/>
        </p:nvSpPr>
        <p:spPr>
          <a:xfrm>
            <a:off x="2627784"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lipse 11"/>
          <p:cNvSpPr/>
          <p:nvPr/>
        </p:nvSpPr>
        <p:spPr>
          <a:xfrm>
            <a:off x="4450487"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p:cNvSpPr/>
          <p:nvPr/>
        </p:nvSpPr>
        <p:spPr>
          <a:xfrm>
            <a:off x="6273189"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Ellipse 4"/>
          <p:cNvSpPr/>
          <p:nvPr/>
        </p:nvSpPr>
        <p:spPr>
          <a:xfrm>
            <a:off x="6273189"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0639527"/>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Gerade Verbindung 18"/>
          <p:cNvCxnSpPr>
            <a:endCxn id="5" idx="3"/>
          </p:cNvCxnSpPr>
          <p:nvPr/>
        </p:nvCxnSpPr>
        <p:spPr>
          <a:xfrm flipV="1">
            <a:off x="2411760" y="980728"/>
            <a:ext cx="3897020" cy="3897020"/>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a:stCxn id="5" idx="4"/>
          </p:cNvCxnSpPr>
          <p:nvPr/>
        </p:nvCxnSpPr>
        <p:spPr>
          <a:xfrm flipH="1">
            <a:off x="6372202" y="1016318"/>
            <a:ext cx="22501" cy="5365010"/>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p:nvCxnSpPr>
        <p:spPr>
          <a:xfrm flipH="1" flipV="1">
            <a:off x="971600" y="908720"/>
            <a:ext cx="5400600" cy="5472609"/>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p:nvCxnSpPr>
        <p:spPr>
          <a:xfrm>
            <a:off x="971600" y="908720"/>
            <a:ext cx="4680520" cy="0"/>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sp>
        <p:nvSpPr>
          <p:cNvPr id="3" name="Ellipse 2"/>
          <p:cNvSpPr/>
          <p:nvPr/>
        </p:nvSpPr>
        <p:spPr>
          <a:xfrm>
            <a:off x="2627784"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llipse 3"/>
          <p:cNvSpPr/>
          <p:nvPr/>
        </p:nvSpPr>
        <p:spPr>
          <a:xfrm>
            <a:off x="4450487"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p:cNvSpPr/>
          <p:nvPr/>
        </p:nvSpPr>
        <p:spPr>
          <a:xfrm>
            <a:off x="2627784"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lipse 8"/>
          <p:cNvSpPr/>
          <p:nvPr/>
        </p:nvSpPr>
        <p:spPr>
          <a:xfrm>
            <a:off x="4450487"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llipse 9"/>
          <p:cNvSpPr/>
          <p:nvPr/>
        </p:nvSpPr>
        <p:spPr>
          <a:xfrm>
            <a:off x="6273189"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p:cNvSpPr/>
          <p:nvPr/>
        </p:nvSpPr>
        <p:spPr>
          <a:xfrm>
            <a:off x="2627784"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lipse 11"/>
          <p:cNvSpPr/>
          <p:nvPr/>
        </p:nvSpPr>
        <p:spPr>
          <a:xfrm>
            <a:off x="4450487"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p:cNvSpPr/>
          <p:nvPr/>
        </p:nvSpPr>
        <p:spPr>
          <a:xfrm>
            <a:off x="6273189"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Ellipse 4"/>
          <p:cNvSpPr/>
          <p:nvPr/>
        </p:nvSpPr>
        <p:spPr>
          <a:xfrm>
            <a:off x="6273189"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6234685"/>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t>CONtext</a:t>
            </a:r>
            <a:endParaRPr lang="en-US" dirty="0"/>
          </a:p>
        </p:txBody>
      </p:sp>
      <p:sp>
        <p:nvSpPr>
          <p:cNvPr id="4" name="Textplatzhalter 3"/>
          <p:cNvSpPr>
            <a:spLocks noGrp="1"/>
          </p:cNvSpPr>
          <p:nvPr>
            <p:ph type="body" sz="quarter" idx="10"/>
          </p:nvPr>
        </p:nvSpPr>
        <p:spPr>
          <a:xfrm>
            <a:off x="971600" y="1988840"/>
            <a:ext cx="7200850" cy="719137"/>
          </a:xfrm>
        </p:spPr>
        <p:txBody>
          <a:bodyPr/>
          <a:lstStyle/>
          <a:p>
            <a:endParaRPr lang="en-US" dirty="0"/>
          </a:p>
        </p:txBody>
      </p:sp>
      <p:sp>
        <p:nvSpPr>
          <p:cNvPr id="5" name="Textplatzhalt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67417665"/>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pc="-300" dirty="0" smtClean="0">
                <a:latin typeface="AR ESSENCE" pitchFamily="2" charset="0"/>
              </a:rPr>
              <a:t>I3</a:t>
            </a:r>
            <a:endParaRPr lang="en-US" spc="-300" dirty="0">
              <a:latin typeface="AR ESSENCE" pitchFamily="2" charset="0"/>
            </a:endParaRPr>
          </a:p>
        </p:txBody>
      </p:sp>
    </p:spTree>
    <p:extLst>
      <p:ext uri="{BB962C8B-B14F-4D97-AF65-F5344CB8AC3E}">
        <p14:creationId xmlns:p14="http://schemas.microsoft.com/office/powerpoint/2010/main" val="4267640558"/>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pc="-300" dirty="0" smtClean="0">
                <a:latin typeface="AR ESSENCE" pitchFamily="2" charset="0"/>
              </a:rPr>
              <a:t>A I3 C</a:t>
            </a:r>
            <a:endParaRPr lang="en-US" spc="-300" dirty="0">
              <a:latin typeface="AR ESSENCE" pitchFamily="2" charset="0"/>
            </a:endParaRPr>
          </a:p>
        </p:txBody>
      </p:sp>
    </p:spTree>
    <p:extLst>
      <p:ext uri="{BB962C8B-B14F-4D97-AF65-F5344CB8AC3E}">
        <p14:creationId xmlns:p14="http://schemas.microsoft.com/office/powerpoint/2010/main" val="1519741556"/>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pc="-300" dirty="0" smtClean="0">
                <a:latin typeface="AR ESSENCE" pitchFamily="2" charset="0"/>
              </a:rPr>
              <a:t>I3</a:t>
            </a:r>
            <a:endParaRPr lang="en-US" spc="-300" dirty="0">
              <a:latin typeface="AR ESSENCE" pitchFamily="2" charset="0"/>
            </a:endParaRPr>
          </a:p>
        </p:txBody>
      </p:sp>
      <p:sp>
        <p:nvSpPr>
          <p:cNvPr id="5" name="Titel 2"/>
          <p:cNvSpPr txBox="1">
            <a:spLocks/>
          </p:cNvSpPr>
          <p:nvPr/>
        </p:nvSpPr>
        <p:spPr>
          <a:xfrm>
            <a:off x="971600" y="3933056"/>
            <a:ext cx="7200800" cy="1440160"/>
          </a:xfrm>
          <a:prstGeom prst="rect">
            <a:avLst/>
          </a:prstGeom>
        </p:spPr>
        <p:txBody>
          <a:bodyPr vert="horz" lIns="0" tIns="0" rIns="0" bIns="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1500" b="0" i="0" u="none" strike="noStrike" kern="1200" cap="none" spc="-300" normalizeH="0" baseline="0" noProof="0" dirty="0" smtClean="0">
                <a:ln>
                  <a:noFill/>
                </a:ln>
                <a:solidFill>
                  <a:srgbClr val="FF7400"/>
                </a:solidFill>
                <a:effectLst/>
                <a:uLnTx/>
                <a:uFillTx/>
                <a:latin typeface="AR ESSENCE" pitchFamily="2" charset="0"/>
                <a:ea typeface="+mj-ea"/>
                <a:cs typeface="+mj-cs"/>
              </a:rPr>
              <a:t>I4</a:t>
            </a:r>
            <a:endParaRPr kumimoji="0" lang="en-US" sz="11500" b="0" i="0" u="none" strike="noStrike" kern="1200" cap="none" spc="-300" normalizeH="0" baseline="0" noProof="0" dirty="0">
              <a:ln>
                <a:noFill/>
              </a:ln>
              <a:solidFill>
                <a:srgbClr val="FF7400"/>
              </a:solidFill>
              <a:effectLst/>
              <a:uLnTx/>
              <a:uFillTx/>
              <a:latin typeface="AR ESSENCE" pitchFamily="2" charset="0"/>
              <a:ea typeface="+mj-ea"/>
              <a:cs typeface="+mj-cs"/>
            </a:endParaRPr>
          </a:p>
        </p:txBody>
      </p:sp>
      <p:sp>
        <p:nvSpPr>
          <p:cNvPr id="6" name="Titel 2"/>
          <p:cNvSpPr txBox="1">
            <a:spLocks/>
          </p:cNvSpPr>
          <p:nvPr/>
        </p:nvSpPr>
        <p:spPr>
          <a:xfrm>
            <a:off x="971600" y="1484784"/>
            <a:ext cx="7200800" cy="1440160"/>
          </a:xfrm>
          <a:prstGeom prst="rect">
            <a:avLst/>
          </a:prstGeom>
        </p:spPr>
        <p:txBody>
          <a:bodyPr vert="horz" lIns="0" tIns="0" rIns="0" bIns="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1500" b="0" i="0" u="none" strike="noStrike" kern="1200" cap="none" spc="-300" normalizeH="0" baseline="0" noProof="0" dirty="0" smtClean="0">
                <a:ln>
                  <a:noFill/>
                </a:ln>
                <a:solidFill>
                  <a:srgbClr val="FF7400"/>
                </a:solidFill>
                <a:effectLst/>
                <a:uLnTx/>
                <a:uFillTx/>
                <a:latin typeface="AR ESSENCE" pitchFamily="2" charset="0"/>
                <a:ea typeface="+mj-ea"/>
                <a:cs typeface="+mj-cs"/>
              </a:rPr>
              <a:t>I2</a:t>
            </a:r>
            <a:endParaRPr kumimoji="0" lang="en-US" sz="11500" b="0" i="0" u="none" strike="noStrike" kern="1200" cap="none" spc="-300" normalizeH="0" baseline="0" noProof="0" dirty="0">
              <a:ln>
                <a:noFill/>
              </a:ln>
              <a:solidFill>
                <a:srgbClr val="FF7400"/>
              </a:solidFill>
              <a:effectLst/>
              <a:uLnTx/>
              <a:uFillTx/>
              <a:latin typeface="AR ESSENCE" pitchFamily="2" charset="0"/>
              <a:ea typeface="+mj-ea"/>
              <a:cs typeface="+mj-cs"/>
            </a:endParaRPr>
          </a:p>
        </p:txBody>
      </p:sp>
    </p:spTree>
    <p:extLst>
      <p:ext uri="{BB962C8B-B14F-4D97-AF65-F5344CB8AC3E}">
        <p14:creationId xmlns:p14="http://schemas.microsoft.com/office/powerpoint/2010/main" val="27762001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0" name="Rechteck 9"/>
          <p:cNvSpPr/>
          <p:nvPr/>
        </p:nvSpPr>
        <p:spPr>
          <a:xfrm>
            <a:off x="694826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dirty="0" smtClean="0">
                <a:latin typeface="Roboto" pitchFamily="2" charset="0"/>
                <a:ea typeface="Roboto" pitchFamily="2" charset="0"/>
              </a:rPr>
              <a:t>Common Closure Principle</a:t>
            </a:r>
            <a:endParaRPr lang="de-DE" sz="2000" dirty="0">
              <a:latin typeface="Roboto" pitchFamily="2" charset="0"/>
              <a:ea typeface="Roboto" pitchFamily="2" charset="0"/>
            </a:endParaRPr>
          </a:p>
        </p:txBody>
      </p:sp>
      <p:sp>
        <p:nvSpPr>
          <p:cNvPr id="11" name="Rechteck 10"/>
          <p:cNvSpPr/>
          <p:nvPr/>
        </p:nvSpPr>
        <p:spPr>
          <a:xfrm>
            <a:off x="4788024" y="2492896"/>
            <a:ext cx="1800200" cy="1800200"/>
          </a:xfrm>
          <a:prstGeom prst="rect">
            <a:avLst/>
          </a:prstGeom>
          <a:solidFill>
            <a:srgbClr val="FF7400"/>
          </a:solidFill>
          <a:ln>
            <a:noFill/>
          </a:ln>
          <a:effectLst/>
        </p:spPr>
        <p:style>
          <a:lnRef idx="1">
            <a:schemeClr val="accent3"/>
          </a:lnRef>
          <a:fillRef idx="3">
            <a:schemeClr val="accent3"/>
          </a:fillRef>
          <a:effectRef idx="2">
            <a:schemeClr val="accent3"/>
          </a:effectRef>
          <a:fontRef idx="minor">
            <a:schemeClr val="lt1"/>
          </a:fontRef>
        </p:style>
        <p:txBody>
          <a:bodyPr rtlCol="0" anchor="ctr" anchorCtr="0"/>
          <a:lstStyle/>
          <a:p>
            <a:pPr algn="ctr"/>
            <a:r>
              <a:rPr lang="en-US" sz="2000" dirty="0" smtClean="0">
                <a:latin typeface="Roboto" pitchFamily="2" charset="0"/>
                <a:ea typeface="Roboto" pitchFamily="2" charset="0"/>
              </a:rPr>
              <a:t>Common Reuse Principle</a:t>
            </a:r>
            <a:endParaRPr lang="de-DE" sz="2000" dirty="0">
              <a:latin typeface="Roboto" pitchFamily="2" charset="0"/>
              <a:ea typeface="Roboto" pitchFamily="2" charset="0"/>
            </a:endParaRPr>
          </a:p>
        </p:txBody>
      </p:sp>
      <p:sp>
        <p:nvSpPr>
          <p:cNvPr id="12" name="Rechteck 11"/>
          <p:cNvSpPr/>
          <p:nvPr/>
        </p:nvSpPr>
        <p:spPr>
          <a:xfrm>
            <a:off x="467544" y="465313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Acyclic Dependency Principle</a:t>
            </a:r>
            <a:endParaRPr lang="de-DE" sz="2000" dirty="0">
              <a:latin typeface="Roboto" pitchFamily="2"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Stable Dependencies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5" name="Rechteck 14"/>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smtClean="0">
                <a:latin typeface="Roboto" pitchFamily="2" charset="0"/>
                <a:ea typeface="Roboto" pitchFamily="2" charset="0"/>
              </a:rPr>
              <a:t>Stable Abstractions Principle</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pc="-300" dirty="0" smtClean="0">
                <a:latin typeface="AR ESSENCE" pitchFamily="2" charset="0"/>
              </a:rPr>
              <a:t>A I3 C</a:t>
            </a:r>
            <a:endParaRPr lang="en-US" spc="-300" dirty="0">
              <a:latin typeface="AR ESSENCE" pitchFamily="2" charset="0"/>
            </a:endParaRPr>
          </a:p>
        </p:txBody>
      </p:sp>
      <p:sp>
        <p:nvSpPr>
          <p:cNvPr id="5" name="Titel 2"/>
          <p:cNvSpPr txBox="1">
            <a:spLocks/>
          </p:cNvSpPr>
          <p:nvPr/>
        </p:nvSpPr>
        <p:spPr>
          <a:xfrm>
            <a:off x="971600" y="3933056"/>
            <a:ext cx="7200800" cy="1440160"/>
          </a:xfrm>
          <a:prstGeom prst="rect">
            <a:avLst/>
          </a:prstGeom>
        </p:spPr>
        <p:txBody>
          <a:bodyPr vert="horz" lIns="0" tIns="0" rIns="0" bIns="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1500" b="0" i="0" u="none" strike="noStrike" kern="1200" cap="none" spc="-300" normalizeH="0" baseline="0" noProof="0" dirty="0" smtClean="0">
                <a:ln>
                  <a:noFill/>
                </a:ln>
                <a:solidFill>
                  <a:srgbClr val="FF7400"/>
                </a:solidFill>
                <a:effectLst/>
                <a:uLnTx/>
                <a:uFillTx/>
                <a:latin typeface="AR ESSENCE" pitchFamily="2" charset="0"/>
                <a:ea typeface="+mj-ea"/>
                <a:cs typeface="+mj-cs"/>
              </a:rPr>
              <a:t>A I4 C</a:t>
            </a:r>
            <a:endParaRPr kumimoji="0" lang="en-US" sz="11500" b="0" i="0" u="none" strike="noStrike" kern="1200" cap="none" spc="-300" normalizeH="0" baseline="0" noProof="0" dirty="0">
              <a:ln>
                <a:noFill/>
              </a:ln>
              <a:solidFill>
                <a:srgbClr val="FF7400"/>
              </a:solidFill>
              <a:effectLst/>
              <a:uLnTx/>
              <a:uFillTx/>
              <a:latin typeface="AR ESSENCE" pitchFamily="2" charset="0"/>
              <a:ea typeface="+mj-ea"/>
              <a:cs typeface="+mj-cs"/>
            </a:endParaRPr>
          </a:p>
        </p:txBody>
      </p:sp>
      <p:sp>
        <p:nvSpPr>
          <p:cNvPr id="6" name="Titel 2"/>
          <p:cNvSpPr txBox="1">
            <a:spLocks/>
          </p:cNvSpPr>
          <p:nvPr/>
        </p:nvSpPr>
        <p:spPr>
          <a:xfrm>
            <a:off x="971600" y="1484784"/>
            <a:ext cx="7200800" cy="1440160"/>
          </a:xfrm>
          <a:prstGeom prst="rect">
            <a:avLst/>
          </a:prstGeom>
        </p:spPr>
        <p:txBody>
          <a:bodyPr vert="horz" lIns="0" tIns="0" rIns="0" bIns="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1500" b="0" i="0" u="none" strike="noStrike" kern="1200" cap="none" spc="-300" normalizeH="0" baseline="0" noProof="0" dirty="0" smtClean="0">
                <a:ln>
                  <a:noFill/>
                </a:ln>
                <a:solidFill>
                  <a:srgbClr val="FF7400"/>
                </a:solidFill>
                <a:effectLst/>
                <a:uLnTx/>
                <a:uFillTx/>
                <a:latin typeface="AR ESSENCE" pitchFamily="2" charset="0"/>
                <a:ea typeface="+mj-ea"/>
                <a:cs typeface="+mj-cs"/>
              </a:rPr>
              <a:t>A I2 C</a:t>
            </a:r>
            <a:endParaRPr kumimoji="0" lang="en-US" sz="11500" b="0" i="0" u="none" strike="noStrike" kern="1200" cap="none" spc="-300" normalizeH="0" baseline="0" noProof="0" dirty="0">
              <a:ln>
                <a:noFill/>
              </a:ln>
              <a:solidFill>
                <a:srgbClr val="FF7400"/>
              </a:solidFill>
              <a:effectLst/>
              <a:uLnTx/>
              <a:uFillTx/>
              <a:latin typeface="AR ESSENCE" pitchFamily="2" charset="0"/>
              <a:ea typeface="+mj-ea"/>
              <a:cs typeface="+mj-cs"/>
            </a:endParaRPr>
          </a:p>
        </p:txBody>
      </p:sp>
    </p:spTree>
    <p:extLst>
      <p:ext uri="{BB962C8B-B14F-4D97-AF65-F5344CB8AC3E}">
        <p14:creationId xmlns:p14="http://schemas.microsoft.com/office/powerpoint/2010/main" val="3532854618"/>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t>CONtext</a:t>
            </a:r>
            <a:endParaRPr lang="en-US" dirty="0"/>
          </a:p>
        </p:txBody>
      </p:sp>
      <p:sp>
        <p:nvSpPr>
          <p:cNvPr id="5" name="Textplatzhalter 4"/>
          <p:cNvSpPr>
            <a:spLocks noGrp="1"/>
          </p:cNvSpPr>
          <p:nvPr>
            <p:ph type="body" sz="quarter" idx="11"/>
          </p:nvPr>
        </p:nvSpPr>
        <p:spPr>
          <a:xfrm>
            <a:off x="251520" y="3933056"/>
            <a:ext cx="8640960" cy="935161"/>
          </a:xfrm>
        </p:spPr>
        <p:txBody>
          <a:bodyPr/>
          <a:lstStyle/>
          <a:p>
            <a:r>
              <a:rPr lang="en-US" dirty="0" err="1" smtClean="0"/>
              <a:t>Bilden</a:t>
            </a:r>
            <a:r>
              <a:rPr lang="en-US" dirty="0" smtClean="0"/>
              <a:t> </a:t>
            </a:r>
            <a:r>
              <a:rPr lang="en-US" dirty="0" err="1" smtClean="0"/>
              <a:t>sie</a:t>
            </a:r>
            <a:r>
              <a:rPr lang="en-US" dirty="0" smtClean="0"/>
              <a:t> mal </a:t>
            </a:r>
            <a:r>
              <a:rPr lang="en-US" dirty="0" err="1" smtClean="0"/>
              <a:t>einen</a:t>
            </a:r>
            <a:r>
              <a:rPr lang="en-US" dirty="0" smtClean="0"/>
              <a:t> </a:t>
            </a:r>
            <a:r>
              <a:rPr lang="en-US" dirty="0" err="1" smtClean="0"/>
              <a:t>Satz</a:t>
            </a:r>
            <a:r>
              <a:rPr lang="en-US" dirty="0" smtClean="0"/>
              <a:t> </a:t>
            </a:r>
            <a:r>
              <a:rPr lang="en-US" dirty="0" err="1" smtClean="0"/>
              <a:t>mit</a:t>
            </a:r>
            <a:r>
              <a:rPr lang="en-US" dirty="0" smtClean="0"/>
              <a:t>…</a:t>
            </a:r>
            <a:endParaRPr lang="en-US" dirty="0"/>
          </a:p>
        </p:txBody>
      </p:sp>
    </p:spTree>
    <p:extLst>
      <p:ext uri="{BB962C8B-B14F-4D97-AF65-F5344CB8AC3E}">
        <p14:creationId xmlns:p14="http://schemas.microsoft.com/office/powerpoint/2010/main" val="1888114143"/>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a:xfrm>
            <a:off x="251520" y="1268760"/>
            <a:ext cx="8640960" cy="4320480"/>
          </a:xfrm>
        </p:spPr>
        <p:txBody>
          <a:bodyPr>
            <a:normAutofit fontScale="90000"/>
          </a:bodyPr>
          <a:lstStyle/>
          <a:p>
            <a:pPr algn="l"/>
            <a:r>
              <a:rPr lang="de-AT" sz="4400" dirty="0" smtClean="0">
                <a:solidFill>
                  <a:schemeClr val="bg1"/>
                </a:solidFill>
                <a:latin typeface="Roboto" pitchFamily="2" charset="0"/>
                <a:ea typeface="Roboto" pitchFamily="2" charset="0"/>
              </a:rPr>
              <a:t>Ich weiß nicht was soll </a:t>
            </a:r>
            <a:r>
              <a:rPr lang="de-AT" sz="4400" dirty="0" smtClean="0">
                <a:latin typeface="Roboto" pitchFamily="2" charset="0"/>
                <a:ea typeface="Roboto" pitchFamily="2" charset="0"/>
              </a:rPr>
              <a:t>Espe</a:t>
            </a:r>
            <a:r>
              <a:rPr lang="de-AT" sz="4400" dirty="0" smtClean="0">
                <a:solidFill>
                  <a:schemeClr val="bg1"/>
                </a:solidFill>
                <a:latin typeface="Roboto" pitchFamily="2" charset="0"/>
                <a:ea typeface="Roboto" pitchFamily="2" charset="0"/>
              </a:rPr>
              <a:t> deuten,</a:t>
            </a:r>
            <a:br>
              <a:rPr lang="de-AT" sz="4400" dirty="0" smtClean="0">
                <a:solidFill>
                  <a:schemeClr val="bg1"/>
                </a:solidFill>
                <a:latin typeface="Roboto" pitchFamily="2" charset="0"/>
                <a:ea typeface="Roboto" pitchFamily="2" charset="0"/>
              </a:rPr>
            </a:br>
            <a:r>
              <a:rPr lang="de-AT" sz="4400" dirty="0" smtClean="0">
                <a:solidFill>
                  <a:schemeClr val="bg1"/>
                </a:solidFill>
                <a:latin typeface="Roboto" pitchFamily="2" charset="0"/>
                <a:ea typeface="Roboto" pitchFamily="2" charset="0"/>
              </a:rPr>
              <a:t>Dass ich so traurig bin;</a:t>
            </a:r>
            <a:br>
              <a:rPr lang="de-AT" sz="4400" dirty="0" smtClean="0">
                <a:solidFill>
                  <a:schemeClr val="bg1"/>
                </a:solidFill>
                <a:latin typeface="Roboto" pitchFamily="2" charset="0"/>
                <a:ea typeface="Roboto" pitchFamily="2" charset="0"/>
              </a:rPr>
            </a:br>
            <a:r>
              <a:rPr lang="de-AT" sz="4400" dirty="0" smtClean="0">
                <a:latin typeface="Roboto" pitchFamily="2" charset="0"/>
                <a:ea typeface="Roboto" pitchFamily="2" charset="0"/>
              </a:rPr>
              <a:t>Eimerchen</a:t>
            </a:r>
            <a:r>
              <a:rPr lang="de-AT" sz="4400" dirty="0" smtClean="0">
                <a:solidFill>
                  <a:schemeClr val="bg1"/>
                </a:solidFill>
                <a:latin typeface="Roboto" pitchFamily="2" charset="0"/>
                <a:ea typeface="Roboto" pitchFamily="2" charset="0"/>
              </a:rPr>
              <a:t> aus uralten Zeiten, </a:t>
            </a:r>
            <a:br>
              <a:rPr lang="de-AT" sz="4400" dirty="0" smtClean="0">
                <a:solidFill>
                  <a:schemeClr val="bg1"/>
                </a:solidFill>
                <a:latin typeface="Roboto" pitchFamily="2" charset="0"/>
                <a:ea typeface="Roboto" pitchFamily="2" charset="0"/>
              </a:rPr>
            </a:br>
            <a:r>
              <a:rPr lang="de-AT" sz="4400" dirty="0" smtClean="0">
                <a:solidFill>
                  <a:schemeClr val="bg1"/>
                </a:solidFill>
                <a:latin typeface="Roboto" pitchFamily="2" charset="0"/>
                <a:ea typeface="Roboto" pitchFamily="2" charset="0"/>
              </a:rPr>
              <a:t>Das kommt mir nicht aus dem Sinn.</a:t>
            </a:r>
            <a:r>
              <a:rPr lang="en-US" sz="4400" dirty="0" smtClean="0">
                <a:solidFill>
                  <a:schemeClr val="bg1"/>
                </a:solidFill>
                <a:ea typeface="Roboto" pitchFamily="2" charset="0"/>
              </a:rPr>
              <a:t/>
            </a:r>
            <a:br>
              <a:rPr lang="en-US" sz="4400" dirty="0" smtClean="0">
                <a:solidFill>
                  <a:schemeClr val="bg1"/>
                </a:solidFill>
                <a:ea typeface="Roboto" pitchFamily="2" charset="0"/>
              </a:rPr>
            </a:br>
            <a:endParaRPr lang="en-US" sz="4400" dirty="0" smtClean="0">
              <a:solidFill>
                <a:schemeClr val="bg1"/>
              </a:solidFill>
              <a:ea typeface="Roboto" pitchFamily="2" charset="0"/>
            </a:endParaRPr>
          </a:p>
          <a:p>
            <a:pPr algn="r"/>
            <a:r>
              <a:rPr lang="en-US" sz="4400" dirty="0" smtClean="0">
                <a:solidFill>
                  <a:schemeClr val="bg1"/>
                </a:solidFill>
                <a:ea typeface="Roboto" pitchFamily="2" charset="0"/>
              </a:rPr>
              <a:t> Schiller, </a:t>
            </a:r>
            <a:r>
              <a:rPr lang="en-US" sz="4400" dirty="0" err="1" smtClean="0">
                <a:solidFill>
                  <a:schemeClr val="bg1"/>
                </a:solidFill>
                <a:ea typeface="Roboto" pitchFamily="2" charset="0"/>
              </a:rPr>
              <a:t>Loreley</a:t>
            </a:r>
            <a:r>
              <a:rPr lang="en-US" sz="4400" dirty="0" smtClean="0">
                <a:solidFill>
                  <a:schemeClr val="bg1"/>
                </a:solidFill>
                <a:ea typeface="Roboto" pitchFamily="2" charset="0"/>
              </a:rPr>
              <a:t>, 1837</a:t>
            </a:r>
            <a:endParaRPr lang="en-US" sz="2800" dirty="0">
              <a:solidFill>
                <a:schemeClr val="bg1"/>
              </a:solidFill>
              <a:ea typeface="Roboto" pitchFamily="2" charset="0"/>
            </a:endParaRPr>
          </a:p>
        </p:txBody>
      </p:sp>
    </p:spTree>
    <p:extLst>
      <p:ext uri="{BB962C8B-B14F-4D97-AF65-F5344CB8AC3E}">
        <p14:creationId xmlns:p14="http://schemas.microsoft.com/office/powerpoint/2010/main" val="1695938589"/>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a:xfrm>
            <a:off x="251520" y="1268760"/>
            <a:ext cx="8640960" cy="4320480"/>
          </a:xfrm>
        </p:spPr>
        <p:txBody>
          <a:bodyPr>
            <a:normAutofit fontScale="90000"/>
          </a:bodyPr>
          <a:lstStyle/>
          <a:p>
            <a:pPr algn="l"/>
            <a:r>
              <a:rPr lang="de-AT" sz="4400" dirty="0" smtClean="0">
                <a:solidFill>
                  <a:schemeClr val="tx1">
                    <a:lumMod val="65000"/>
                    <a:lumOff val="35000"/>
                  </a:schemeClr>
                </a:solidFill>
                <a:latin typeface="Roboto" pitchFamily="2" charset="0"/>
                <a:ea typeface="Roboto" pitchFamily="2" charset="0"/>
              </a:rPr>
              <a:t>Ich weiß nicht was soll </a:t>
            </a:r>
            <a:r>
              <a:rPr lang="de-AT" sz="4400" dirty="0" smtClean="0">
                <a:latin typeface="Roboto" pitchFamily="2" charset="0"/>
                <a:ea typeface="Roboto" pitchFamily="2" charset="0"/>
              </a:rPr>
              <a:t>Espe</a:t>
            </a:r>
            <a:r>
              <a:rPr lang="de-AT" sz="4400" dirty="0" smtClean="0">
                <a:solidFill>
                  <a:schemeClr val="tx1">
                    <a:lumMod val="65000"/>
                    <a:lumOff val="35000"/>
                  </a:schemeClr>
                </a:solidFill>
                <a:latin typeface="Roboto" pitchFamily="2" charset="0"/>
                <a:ea typeface="Roboto" pitchFamily="2" charset="0"/>
              </a:rPr>
              <a:t> deuten,</a:t>
            </a:r>
            <a:br>
              <a:rPr lang="de-AT" sz="4400" dirty="0" smtClean="0">
                <a:solidFill>
                  <a:schemeClr val="tx1">
                    <a:lumMod val="65000"/>
                    <a:lumOff val="35000"/>
                  </a:schemeClr>
                </a:solidFill>
                <a:latin typeface="Roboto" pitchFamily="2" charset="0"/>
                <a:ea typeface="Roboto" pitchFamily="2" charset="0"/>
              </a:rPr>
            </a:br>
            <a:r>
              <a:rPr lang="de-AT" sz="4400" dirty="0" smtClean="0">
                <a:solidFill>
                  <a:schemeClr val="tx1">
                    <a:lumMod val="65000"/>
                    <a:lumOff val="35000"/>
                  </a:schemeClr>
                </a:solidFill>
                <a:latin typeface="Roboto" pitchFamily="2" charset="0"/>
                <a:ea typeface="Roboto" pitchFamily="2" charset="0"/>
              </a:rPr>
              <a:t>Dass ich so traurig bin;</a:t>
            </a:r>
            <a:br>
              <a:rPr lang="de-AT" sz="4400" dirty="0" smtClean="0">
                <a:solidFill>
                  <a:schemeClr val="tx1">
                    <a:lumMod val="65000"/>
                    <a:lumOff val="35000"/>
                  </a:schemeClr>
                </a:solidFill>
                <a:latin typeface="Roboto" pitchFamily="2" charset="0"/>
                <a:ea typeface="Roboto" pitchFamily="2" charset="0"/>
              </a:rPr>
            </a:br>
            <a:r>
              <a:rPr lang="de-AT" sz="4400" dirty="0" smtClean="0">
                <a:latin typeface="Roboto" pitchFamily="2" charset="0"/>
                <a:ea typeface="Roboto" pitchFamily="2" charset="0"/>
              </a:rPr>
              <a:t>Eimerchen</a:t>
            </a:r>
            <a:r>
              <a:rPr lang="de-AT" sz="4400" dirty="0" smtClean="0">
                <a:solidFill>
                  <a:schemeClr val="tx1">
                    <a:lumMod val="65000"/>
                    <a:lumOff val="35000"/>
                  </a:schemeClr>
                </a:solidFill>
                <a:latin typeface="Roboto" pitchFamily="2" charset="0"/>
                <a:ea typeface="Roboto" pitchFamily="2" charset="0"/>
              </a:rPr>
              <a:t> aus uralten Zeiten, </a:t>
            </a:r>
            <a:br>
              <a:rPr lang="de-AT" sz="4400" dirty="0" smtClean="0">
                <a:solidFill>
                  <a:schemeClr val="tx1">
                    <a:lumMod val="65000"/>
                    <a:lumOff val="35000"/>
                  </a:schemeClr>
                </a:solidFill>
                <a:latin typeface="Roboto" pitchFamily="2" charset="0"/>
                <a:ea typeface="Roboto" pitchFamily="2" charset="0"/>
              </a:rPr>
            </a:br>
            <a:r>
              <a:rPr lang="de-AT" sz="4400" dirty="0" smtClean="0">
                <a:solidFill>
                  <a:schemeClr val="tx1">
                    <a:lumMod val="65000"/>
                    <a:lumOff val="35000"/>
                  </a:schemeClr>
                </a:solidFill>
                <a:latin typeface="Roboto" pitchFamily="2" charset="0"/>
                <a:ea typeface="Roboto" pitchFamily="2" charset="0"/>
              </a:rPr>
              <a:t>Das kommt mir nicht aus dem Sinn.</a:t>
            </a:r>
            <a:r>
              <a:rPr lang="en-US" sz="4400" dirty="0" smtClean="0">
                <a:solidFill>
                  <a:schemeClr val="tx1">
                    <a:lumMod val="75000"/>
                    <a:lumOff val="25000"/>
                  </a:schemeClr>
                </a:solidFill>
                <a:ea typeface="Roboto" pitchFamily="2" charset="0"/>
              </a:rPr>
              <a:t/>
            </a:r>
            <a:br>
              <a:rPr lang="en-US" sz="4400" dirty="0" smtClean="0">
                <a:solidFill>
                  <a:schemeClr val="tx1">
                    <a:lumMod val="75000"/>
                    <a:lumOff val="25000"/>
                  </a:schemeClr>
                </a:solidFill>
                <a:ea typeface="Roboto" pitchFamily="2" charset="0"/>
              </a:rPr>
            </a:br>
            <a:endParaRPr lang="en-US" sz="4400" dirty="0" smtClean="0">
              <a:solidFill>
                <a:schemeClr val="tx1">
                  <a:lumMod val="75000"/>
                  <a:lumOff val="25000"/>
                </a:schemeClr>
              </a:solidFill>
              <a:ea typeface="Roboto" pitchFamily="2" charset="0"/>
            </a:endParaRPr>
          </a:p>
          <a:p>
            <a:pPr algn="r"/>
            <a:r>
              <a:rPr lang="en-US" sz="4400" dirty="0" smtClean="0">
                <a:solidFill>
                  <a:srgbClr val="FF7400"/>
                </a:solidFill>
                <a:ea typeface="Roboto" pitchFamily="2" charset="0"/>
              </a:rPr>
              <a:t> Heinrich Heine, </a:t>
            </a:r>
            <a:r>
              <a:rPr lang="en-US" sz="4400" dirty="0" err="1" smtClean="0">
                <a:solidFill>
                  <a:srgbClr val="FF7400"/>
                </a:solidFill>
                <a:ea typeface="Roboto" pitchFamily="2" charset="0"/>
              </a:rPr>
              <a:t>Loreley</a:t>
            </a:r>
            <a:r>
              <a:rPr lang="en-US" sz="4400" smtClean="0">
                <a:solidFill>
                  <a:srgbClr val="FF7400"/>
                </a:solidFill>
                <a:ea typeface="Roboto" pitchFamily="2" charset="0"/>
              </a:rPr>
              <a:t>, 1824</a:t>
            </a:r>
            <a:endParaRPr lang="en-US" sz="2800" dirty="0">
              <a:solidFill>
                <a:srgbClr val="FF7400"/>
              </a:solidFill>
              <a:ea typeface="Roboto" pitchFamily="2" charset="0"/>
            </a:endParaRPr>
          </a:p>
        </p:txBody>
      </p:sp>
    </p:spTree>
    <p:extLst>
      <p:ext uri="{BB962C8B-B14F-4D97-AF65-F5344CB8AC3E}">
        <p14:creationId xmlns:p14="http://schemas.microsoft.com/office/powerpoint/2010/main" val="1605821687"/>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feld 30"/>
          <p:cNvSpPr txBox="1"/>
          <p:nvPr/>
        </p:nvSpPr>
        <p:spPr>
          <a:xfrm rot="1381988">
            <a:off x="2909844" y="2137803"/>
            <a:ext cx="3472990" cy="1107996"/>
          </a:xfrm>
          <a:prstGeom prst="rect">
            <a:avLst/>
          </a:prstGeom>
          <a:ln>
            <a:noFill/>
          </a:ln>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7200" b="0" i="0" u="none" strike="noStrike" kern="1200" cap="none" spc="0" normalizeH="0" baseline="0" noProof="0" dirty="0" smtClean="0">
                <a:ln w="19050">
                  <a:noFill/>
                </a:ln>
                <a:solidFill>
                  <a:srgbClr val="FF00FF"/>
                </a:solidFill>
                <a:effectLst>
                  <a:outerShdw blurRad="50800" dist="38100" dir="2700000" algn="tl" rotWithShape="0">
                    <a:prstClr val="black">
                      <a:alpha val="40000"/>
                    </a:prstClr>
                  </a:outerShdw>
                </a:effectLst>
                <a:uLnTx/>
                <a:uFillTx/>
                <a:latin typeface="Lobster 1.4" pitchFamily="50" charset="0"/>
                <a:ea typeface="+mn-ea"/>
                <a:cs typeface="+mn-cs"/>
              </a:rPr>
              <a:t>The Box</a:t>
            </a:r>
          </a:p>
        </p:txBody>
      </p:sp>
      <p:sp>
        <p:nvSpPr>
          <p:cNvPr id="3" name="Ellipse 2"/>
          <p:cNvSpPr/>
          <p:nvPr/>
        </p:nvSpPr>
        <p:spPr>
          <a:xfrm>
            <a:off x="2627784"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llipse 3"/>
          <p:cNvSpPr/>
          <p:nvPr/>
        </p:nvSpPr>
        <p:spPr>
          <a:xfrm>
            <a:off x="4450487"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p:cNvSpPr/>
          <p:nvPr/>
        </p:nvSpPr>
        <p:spPr>
          <a:xfrm>
            <a:off x="2627784"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llipse 9"/>
          <p:cNvSpPr/>
          <p:nvPr/>
        </p:nvSpPr>
        <p:spPr>
          <a:xfrm>
            <a:off x="6273189"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p:cNvSpPr/>
          <p:nvPr/>
        </p:nvSpPr>
        <p:spPr>
          <a:xfrm>
            <a:off x="2627784"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lipse 11"/>
          <p:cNvSpPr/>
          <p:nvPr/>
        </p:nvSpPr>
        <p:spPr>
          <a:xfrm>
            <a:off x="4450487"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p:cNvSpPr/>
          <p:nvPr/>
        </p:nvSpPr>
        <p:spPr>
          <a:xfrm>
            <a:off x="6273189"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Ellipse 4"/>
          <p:cNvSpPr/>
          <p:nvPr/>
        </p:nvSpPr>
        <p:spPr>
          <a:xfrm>
            <a:off x="6273189"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Gerade Verbindung 14"/>
          <p:cNvCxnSpPr>
            <a:stCxn id="11" idx="0"/>
            <a:endCxn id="3" idx="4"/>
          </p:cNvCxnSpPr>
          <p:nvPr/>
        </p:nvCxnSpPr>
        <p:spPr>
          <a:xfrm flipV="1">
            <a:off x="2749298" y="1016318"/>
            <a:ext cx="0" cy="3402378"/>
          </a:xfrm>
          <a:prstGeom prst="line">
            <a:avLst/>
          </a:prstGeom>
          <a:ln w="57150">
            <a:solidFill>
              <a:srgbClr val="FF7400"/>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a:stCxn id="11" idx="6"/>
            <a:endCxn id="13" idx="2"/>
          </p:cNvCxnSpPr>
          <p:nvPr/>
        </p:nvCxnSpPr>
        <p:spPr>
          <a:xfrm>
            <a:off x="2870811" y="4540210"/>
            <a:ext cx="3402378" cy="0"/>
          </a:xfrm>
          <a:prstGeom prst="line">
            <a:avLst/>
          </a:prstGeom>
          <a:ln w="57150">
            <a:solidFill>
              <a:srgbClr val="FF7400"/>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a:stCxn id="5" idx="4"/>
            <a:endCxn id="13" idx="0"/>
          </p:cNvCxnSpPr>
          <p:nvPr/>
        </p:nvCxnSpPr>
        <p:spPr>
          <a:xfrm>
            <a:off x="6394703" y="1016318"/>
            <a:ext cx="0" cy="3402378"/>
          </a:xfrm>
          <a:prstGeom prst="line">
            <a:avLst/>
          </a:prstGeom>
          <a:ln w="57150">
            <a:solidFill>
              <a:srgbClr val="FF7400"/>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a:stCxn id="5" idx="2"/>
            <a:endCxn id="3" idx="6"/>
          </p:cNvCxnSpPr>
          <p:nvPr/>
        </p:nvCxnSpPr>
        <p:spPr>
          <a:xfrm flipH="1">
            <a:off x="2870811" y="894805"/>
            <a:ext cx="3402378" cy="0"/>
          </a:xfrm>
          <a:prstGeom prst="line">
            <a:avLst/>
          </a:prstGeom>
          <a:ln w="57150">
            <a:solidFill>
              <a:srgbClr val="FF74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5040521"/>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llipse 2"/>
          <p:cNvSpPr/>
          <p:nvPr/>
        </p:nvSpPr>
        <p:spPr>
          <a:xfrm>
            <a:off x="2627784"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llipse 3"/>
          <p:cNvSpPr/>
          <p:nvPr/>
        </p:nvSpPr>
        <p:spPr>
          <a:xfrm>
            <a:off x="4450487"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p:cNvSpPr/>
          <p:nvPr/>
        </p:nvSpPr>
        <p:spPr>
          <a:xfrm>
            <a:off x="2627784"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llipse 9"/>
          <p:cNvSpPr/>
          <p:nvPr/>
        </p:nvSpPr>
        <p:spPr>
          <a:xfrm>
            <a:off x="6273189"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p:cNvSpPr/>
          <p:nvPr/>
        </p:nvSpPr>
        <p:spPr>
          <a:xfrm>
            <a:off x="2627784"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lipse 11"/>
          <p:cNvSpPr/>
          <p:nvPr/>
        </p:nvSpPr>
        <p:spPr>
          <a:xfrm>
            <a:off x="4450487"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p:cNvSpPr/>
          <p:nvPr/>
        </p:nvSpPr>
        <p:spPr>
          <a:xfrm>
            <a:off x="6273189"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Ellipse 4"/>
          <p:cNvSpPr/>
          <p:nvPr/>
        </p:nvSpPr>
        <p:spPr>
          <a:xfrm>
            <a:off x="6273189"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Gerade Verbindung 14"/>
          <p:cNvCxnSpPr>
            <a:stCxn id="11" idx="0"/>
            <a:endCxn id="3" idx="4"/>
          </p:cNvCxnSpPr>
          <p:nvPr/>
        </p:nvCxnSpPr>
        <p:spPr>
          <a:xfrm flipV="1">
            <a:off x="2749298" y="1016318"/>
            <a:ext cx="0" cy="3402378"/>
          </a:xfrm>
          <a:prstGeom prst="line">
            <a:avLst/>
          </a:prstGeom>
          <a:ln w="57150">
            <a:solidFill>
              <a:srgbClr val="FF7400"/>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a:stCxn id="11" idx="6"/>
            <a:endCxn id="13" idx="2"/>
          </p:cNvCxnSpPr>
          <p:nvPr/>
        </p:nvCxnSpPr>
        <p:spPr>
          <a:xfrm>
            <a:off x="2870811" y="4540210"/>
            <a:ext cx="3402378" cy="0"/>
          </a:xfrm>
          <a:prstGeom prst="line">
            <a:avLst/>
          </a:prstGeom>
          <a:ln w="57150">
            <a:solidFill>
              <a:srgbClr val="FF7400"/>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a:stCxn id="5" idx="4"/>
            <a:endCxn id="13" idx="0"/>
          </p:cNvCxnSpPr>
          <p:nvPr/>
        </p:nvCxnSpPr>
        <p:spPr>
          <a:xfrm>
            <a:off x="6394703" y="1016318"/>
            <a:ext cx="0" cy="3402378"/>
          </a:xfrm>
          <a:prstGeom prst="line">
            <a:avLst/>
          </a:prstGeom>
          <a:ln w="57150">
            <a:solidFill>
              <a:srgbClr val="FF7400"/>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a:stCxn id="5" idx="2"/>
            <a:endCxn id="3" idx="6"/>
          </p:cNvCxnSpPr>
          <p:nvPr/>
        </p:nvCxnSpPr>
        <p:spPr>
          <a:xfrm flipH="1">
            <a:off x="2870811" y="894805"/>
            <a:ext cx="3402378" cy="0"/>
          </a:xfrm>
          <a:prstGeom prst="line">
            <a:avLst/>
          </a:prstGeom>
          <a:ln w="57150">
            <a:solidFill>
              <a:srgbClr val="FF7400"/>
            </a:solidFill>
          </a:ln>
        </p:spPr>
        <p:style>
          <a:lnRef idx="1">
            <a:schemeClr val="accent1"/>
          </a:lnRef>
          <a:fillRef idx="0">
            <a:schemeClr val="accent1"/>
          </a:fillRef>
          <a:effectRef idx="0">
            <a:schemeClr val="accent1"/>
          </a:effectRef>
          <a:fontRef idx="minor">
            <a:schemeClr val="tx1"/>
          </a:fontRef>
        </p:style>
      </p:cxnSp>
      <p:sp>
        <p:nvSpPr>
          <p:cNvPr id="17" name="Textplatzhalter 16"/>
          <p:cNvSpPr>
            <a:spLocks noGrp="1"/>
          </p:cNvSpPr>
          <p:nvPr>
            <p:ph type="body" sz="quarter" idx="10"/>
          </p:nvPr>
        </p:nvSpPr>
        <p:spPr>
          <a:xfrm>
            <a:off x="971600" y="5589240"/>
            <a:ext cx="7200850" cy="719137"/>
          </a:xfrm>
        </p:spPr>
        <p:txBody>
          <a:bodyPr/>
          <a:lstStyle/>
          <a:p>
            <a:r>
              <a:rPr lang="en-US" dirty="0" smtClean="0"/>
              <a:t>Think here!</a:t>
            </a:r>
            <a:endParaRPr lang="en-US" dirty="0"/>
          </a:p>
        </p:txBody>
      </p:sp>
      <p:sp>
        <p:nvSpPr>
          <p:cNvPr id="20" name="Textfeld 19"/>
          <p:cNvSpPr txBox="1"/>
          <p:nvPr/>
        </p:nvSpPr>
        <p:spPr>
          <a:xfrm rot="1381988">
            <a:off x="2909844" y="2137803"/>
            <a:ext cx="3472990" cy="1107996"/>
          </a:xfrm>
          <a:prstGeom prst="rect">
            <a:avLst/>
          </a:prstGeom>
          <a:ln>
            <a:noFill/>
          </a:ln>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7200" b="0" i="0" u="none" strike="noStrike" kern="1200" cap="none" spc="0" normalizeH="0" baseline="0" noProof="0" dirty="0" smtClean="0">
                <a:ln w="19050">
                  <a:noFill/>
                </a:ln>
                <a:solidFill>
                  <a:srgbClr val="FF00FF"/>
                </a:solidFill>
                <a:effectLst>
                  <a:outerShdw blurRad="50800" dist="38100" dir="2700000" algn="tl" rotWithShape="0">
                    <a:prstClr val="black">
                      <a:alpha val="40000"/>
                    </a:prstClr>
                  </a:outerShdw>
                </a:effectLst>
                <a:uLnTx/>
                <a:uFillTx/>
                <a:latin typeface="Lobster 1.4" pitchFamily="50" charset="0"/>
                <a:ea typeface="+mn-ea"/>
                <a:cs typeface="+mn-cs"/>
              </a:rPr>
              <a:t>The Box</a:t>
            </a:r>
          </a:p>
        </p:txBody>
      </p:sp>
    </p:spTree>
    <p:extLst>
      <p:ext uri="{BB962C8B-B14F-4D97-AF65-F5344CB8AC3E}">
        <p14:creationId xmlns:p14="http://schemas.microsoft.com/office/powerpoint/2010/main" val="419561571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solidFill>
                  <a:srgbClr val="00B7FF"/>
                </a:solidFill>
              </a:rPr>
              <a:t>Deinen</a:t>
            </a:r>
            <a:r>
              <a:rPr lang="en-US" dirty="0" smtClean="0">
                <a:solidFill>
                  <a:srgbClr val="00B7FF"/>
                </a:solidFill>
              </a:rPr>
              <a:t> </a:t>
            </a:r>
            <a:r>
              <a:rPr lang="en-US" dirty="0" err="1" smtClean="0">
                <a:solidFill>
                  <a:srgbClr val="FF00FF"/>
                </a:solidFill>
              </a:rPr>
              <a:t>feind</a:t>
            </a:r>
            <a:endParaRPr lang="en-US" dirty="0">
              <a:solidFill>
                <a:srgbClr val="FF00FF"/>
              </a:solidFill>
            </a:endParaRPr>
          </a:p>
        </p:txBody>
      </p:sp>
      <p:sp>
        <p:nvSpPr>
          <p:cNvPr id="4" name="Textplatzhalter 3"/>
          <p:cNvSpPr>
            <a:spLocks noGrp="1"/>
          </p:cNvSpPr>
          <p:nvPr>
            <p:ph type="body" sz="quarter" idx="10"/>
          </p:nvPr>
        </p:nvSpPr>
        <p:spPr/>
        <p:txBody>
          <a:bodyPr/>
          <a:lstStyle/>
          <a:p>
            <a:r>
              <a:rPr lang="en-US" dirty="0" err="1" smtClean="0"/>
              <a:t>Kenne</a:t>
            </a:r>
            <a:endParaRPr lang="en-US" dirty="0"/>
          </a:p>
        </p:txBody>
      </p:sp>
      <p:sp>
        <p:nvSpPr>
          <p:cNvPr id="5" name="Textplatzhalter 4"/>
          <p:cNvSpPr>
            <a:spLocks noGrp="1"/>
          </p:cNvSpPr>
          <p:nvPr>
            <p:ph type="body" sz="quarter" idx="11"/>
          </p:nvPr>
        </p:nvSpPr>
        <p:spPr/>
        <p:txBody>
          <a:bodyPr/>
          <a:lstStyle/>
          <a:p>
            <a:r>
              <a:rPr lang="en-US" dirty="0" smtClean="0"/>
              <a:t>Und </a:t>
            </a:r>
            <a:r>
              <a:rPr lang="en-US" dirty="0" err="1" smtClean="0"/>
              <a:t>respektiere</a:t>
            </a:r>
            <a:r>
              <a:rPr lang="en-US" dirty="0" smtClean="0"/>
              <a:t> </a:t>
            </a:r>
            <a:r>
              <a:rPr lang="en-US" dirty="0" err="1" smtClean="0"/>
              <a:t>ihn</a:t>
            </a:r>
            <a:r>
              <a:rPr lang="en-US" dirty="0" smtClean="0"/>
              <a:t>.</a:t>
            </a:r>
            <a:endParaRPr lang="en-US" dirty="0"/>
          </a:p>
        </p:txBody>
      </p:sp>
    </p:spTree>
    <p:extLst>
      <p:ext uri="{BB962C8B-B14F-4D97-AF65-F5344CB8AC3E}">
        <p14:creationId xmlns:p14="http://schemas.microsoft.com/office/powerpoint/2010/main" val="3642684876"/>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Weasel Words</a:t>
            </a:r>
            <a:endParaRPr lang="en-US" dirty="0"/>
          </a:p>
        </p:txBody>
      </p:sp>
      <p:sp>
        <p:nvSpPr>
          <p:cNvPr id="4" name="Textplatzhalter 3"/>
          <p:cNvSpPr>
            <a:spLocks noGrp="1"/>
          </p:cNvSpPr>
          <p:nvPr>
            <p:ph type="body" sz="quarter" idx="10"/>
          </p:nvPr>
        </p:nvSpPr>
        <p:spPr/>
        <p:txBody>
          <a:bodyPr/>
          <a:lstStyle/>
          <a:p>
            <a:endParaRPr lang="en-US"/>
          </a:p>
        </p:txBody>
      </p:sp>
      <p:sp>
        <p:nvSpPr>
          <p:cNvPr id="5" name="Textplatzhalt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478540645"/>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a:bodyPr>
          <a:lstStyle/>
          <a:p>
            <a:pPr algn="l"/>
            <a:r>
              <a:rPr lang="en-US" sz="4400" dirty="0" smtClean="0">
                <a:solidFill>
                  <a:schemeClr val="tx1">
                    <a:lumMod val="50000"/>
                    <a:lumOff val="50000"/>
                  </a:schemeClr>
                </a:solidFill>
                <a:latin typeface="Roboto" pitchFamily="2" charset="0"/>
                <a:ea typeface="Roboto" pitchFamily="2" charset="0"/>
              </a:rPr>
              <a:t>“I can suck melancholy out of a song, as a </a:t>
            </a:r>
            <a:r>
              <a:rPr lang="en-US" sz="4400" dirty="0" err="1" smtClean="0">
                <a:solidFill>
                  <a:schemeClr val="tx1">
                    <a:lumMod val="50000"/>
                    <a:lumOff val="50000"/>
                  </a:schemeClr>
                </a:solidFill>
                <a:latin typeface="Roboto" pitchFamily="2" charset="0"/>
                <a:ea typeface="Roboto" pitchFamily="2" charset="0"/>
              </a:rPr>
              <a:t>weazel</a:t>
            </a:r>
            <a:r>
              <a:rPr lang="en-US" sz="4400" dirty="0" smtClean="0">
                <a:solidFill>
                  <a:schemeClr val="tx1">
                    <a:lumMod val="50000"/>
                    <a:lumOff val="50000"/>
                  </a:schemeClr>
                </a:solidFill>
                <a:latin typeface="Roboto" pitchFamily="2" charset="0"/>
                <a:ea typeface="Roboto" pitchFamily="2" charset="0"/>
              </a:rPr>
              <a:t> sucks eggs.” </a:t>
            </a:r>
            <a:r>
              <a:rPr lang="en-US" sz="4400" dirty="0" smtClean="0">
                <a:solidFill>
                  <a:schemeClr val="tx1">
                    <a:lumMod val="75000"/>
                    <a:lumOff val="25000"/>
                  </a:schemeClr>
                </a:solidFill>
                <a:ea typeface="Roboto" pitchFamily="2" charset="0"/>
              </a:rPr>
              <a:t/>
            </a:r>
            <a:br>
              <a:rPr lang="en-US" sz="4400" dirty="0" smtClean="0">
                <a:solidFill>
                  <a:schemeClr val="tx1">
                    <a:lumMod val="75000"/>
                    <a:lumOff val="25000"/>
                  </a:schemeClr>
                </a:solidFill>
                <a:ea typeface="Roboto" pitchFamily="2" charset="0"/>
              </a:rPr>
            </a:br>
            <a:endParaRPr lang="en-US" sz="4400" dirty="0" smtClean="0">
              <a:solidFill>
                <a:schemeClr val="tx1">
                  <a:lumMod val="75000"/>
                  <a:lumOff val="25000"/>
                </a:schemeClr>
              </a:solidFill>
              <a:ea typeface="Roboto" pitchFamily="2" charset="0"/>
            </a:endParaRPr>
          </a:p>
          <a:p>
            <a:pPr algn="r"/>
            <a:r>
              <a:rPr lang="en-US" sz="4400" dirty="0" smtClean="0">
                <a:solidFill>
                  <a:schemeClr val="tx1">
                    <a:lumMod val="75000"/>
                    <a:lumOff val="25000"/>
                  </a:schemeClr>
                </a:solidFill>
                <a:ea typeface="Roboto" pitchFamily="2" charset="0"/>
              </a:rPr>
              <a:t> Shakespeare, as you like it, ii. 5.</a:t>
            </a:r>
            <a:r>
              <a:rPr lang="en-US" sz="2800" dirty="0" smtClean="0">
                <a:solidFill>
                  <a:schemeClr val="tx1">
                    <a:lumMod val="75000"/>
                    <a:lumOff val="25000"/>
                  </a:schemeClr>
                </a:solidFill>
                <a:ea typeface="Roboto" pitchFamily="2" charset="0"/>
              </a:rPr>
              <a:t>.</a:t>
            </a:r>
            <a:endParaRPr lang="en-US" sz="2800" dirty="0">
              <a:solidFill>
                <a:schemeClr val="tx1">
                  <a:lumMod val="75000"/>
                  <a:lumOff val="25000"/>
                </a:schemeClr>
              </a:solidFill>
              <a:ea typeface="Roboto" pitchFamily="2" charset="0"/>
            </a:endParaRPr>
          </a:p>
        </p:txBody>
      </p:sp>
    </p:spTree>
    <p:extLst>
      <p:ext uri="{BB962C8B-B14F-4D97-AF65-F5344CB8AC3E}">
        <p14:creationId xmlns:p14="http://schemas.microsoft.com/office/powerpoint/2010/main" val="3030717420"/>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solidFill>
                  <a:srgbClr val="00B7FF"/>
                </a:solidFill>
              </a:rPr>
              <a:t>Taxonomie</a:t>
            </a:r>
            <a:endParaRPr lang="en-US" dirty="0">
              <a:solidFill>
                <a:srgbClr val="00B7FF"/>
              </a:solidFill>
            </a:endParaRPr>
          </a:p>
        </p:txBody>
      </p:sp>
      <p:sp>
        <p:nvSpPr>
          <p:cNvPr id="3" name="Textplatzhalter 2"/>
          <p:cNvSpPr>
            <a:spLocks noGrp="1"/>
          </p:cNvSpPr>
          <p:nvPr>
            <p:ph type="body" sz="quarter" idx="10"/>
          </p:nvPr>
        </p:nvSpPr>
        <p:spPr/>
        <p:txBody>
          <a:bodyPr/>
          <a:lstStyle/>
          <a:p>
            <a:r>
              <a:rPr lang="en-US" dirty="0" err="1" smtClean="0"/>
              <a:t>Klassifikation</a:t>
            </a:r>
            <a:endParaRPr lang="en-US" dirty="0"/>
          </a:p>
        </p:txBody>
      </p:sp>
      <p:sp>
        <p:nvSpPr>
          <p:cNvPr id="4" name="Textplatzhalter 3"/>
          <p:cNvSpPr>
            <a:spLocks noGrp="1"/>
          </p:cNvSpPr>
          <p:nvPr>
            <p:ph type="body" sz="quarter" idx="11"/>
          </p:nvPr>
        </p:nvSpPr>
        <p:spPr/>
        <p:txBody>
          <a:bodyPr/>
          <a:lstStyle/>
          <a:p>
            <a:r>
              <a:rPr lang="en-US" dirty="0" err="1" smtClean="0"/>
              <a:t>Ordnung</a:t>
            </a:r>
            <a:endParaRPr lang="en-US" dirty="0"/>
          </a:p>
        </p:txBody>
      </p:sp>
    </p:spTree>
    <p:extLst>
      <p:ext uri="{BB962C8B-B14F-4D97-AF65-F5344CB8AC3E}">
        <p14:creationId xmlns:p14="http://schemas.microsoft.com/office/powerpoint/2010/main" val="9264425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0" name="Rechteck 9"/>
          <p:cNvSpPr/>
          <p:nvPr/>
        </p:nvSpPr>
        <p:spPr>
          <a:xfrm>
            <a:off x="6948264" y="2492896"/>
            <a:ext cx="1800200" cy="1800200"/>
          </a:xfrm>
          <a:prstGeom prst="rect">
            <a:avLst/>
          </a:prstGeom>
          <a:solidFill>
            <a:srgbClr val="FF7400"/>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dirty="0" smtClean="0">
                <a:latin typeface="Roboto" pitchFamily="2" charset="0"/>
                <a:ea typeface="Roboto" pitchFamily="2" charset="0"/>
              </a:rPr>
              <a:t>Common Closure Principle</a:t>
            </a:r>
            <a:endParaRPr lang="de-DE" sz="2000" dirty="0">
              <a:latin typeface="Roboto" pitchFamily="2" charset="0"/>
              <a:ea typeface="Roboto" pitchFamily="2" charset="0"/>
            </a:endParaRPr>
          </a:p>
        </p:txBody>
      </p:sp>
      <p:sp>
        <p:nvSpPr>
          <p:cNvPr id="12" name="Rechteck 11"/>
          <p:cNvSpPr/>
          <p:nvPr/>
        </p:nvSpPr>
        <p:spPr>
          <a:xfrm>
            <a:off x="467544" y="465313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Acyclic Dependency Principle</a:t>
            </a:r>
            <a:endParaRPr lang="de-DE" sz="2000" dirty="0">
              <a:latin typeface="Roboto" pitchFamily="2"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Stable Dependencies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5" name="Rechteck 14"/>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smtClean="0">
                <a:latin typeface="Roboto" pitchFamily="2" charset="0"/>
                <a:ea typeface="Roboto" pitchFamily="2" charset="0"/>
              </a:rPr>
              <a:t>Stable Abstractions Principle</a:t>
            </a:r>
            <a:endParaRPr lang="de-DE" sz="2000" dirty="0">
              <a:latin typeface="Roboto" pitchFamily="2"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5940152"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3200" dirty="0" smtClean="0">
                <a:latin typeface="Roboto" pitchFamily="2" charset="0"/>
                <a:ea typeface="Roboto" pitchFamily="2" charset="0"/>
              </a:rPr>
              <a:t>Philo</a:t>
            </a:r>
          </a:p>
          <a:p>
            <a:pPr algn="ctr"/>
            <a:r>
              <a:rPr lang="en-US" sz="3200" dirty="0" err="1" smtClean="0">
                <a:latin typeface="Roboto" pitchFamily="2" charset="0"/>
                <a:ea typeface="Roboto" pitchFamily="2" charset="0"/>
              </a:rPr>
              <a:t>sophers</a:t>
            </a:r>
            <a:endParaRPr lang="de-DE" sz="3200" dirty="0">
              <a:latin typeface="Roboto" pitchFamily="2" charset="0"/>
              <a:ea typeface="Roboto" pitchFamily="2" charset="0"/>
            </a:endParaRPr>
          </a:p>
        </p:txBody>
      </p:sp>
      <p:sp>
        <p:nvSpPr>
          <p:cNvPr id="4" name="Rechteck 3"/>
          <p:cNvSpPr/>
          <p:nvPr/>
        </p:nvSpPr>
        <p:spPr>
          <a:xfrm>
            <a:off x="1619672" y="2492896"/>
            <a:ext cx="1800200" cy="1800200"/>
          </a:xfrm>
          <a:prstGeom prst="rect">
            <a:avLst/>
          </a:prstGeom>
          <a:solidFill>
            <a:srgbClr val="00B7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Roboto" pitchFamily="2" charset="0"/>
                <a:ea typeface="Roboto" pitchFamily="2" charset="0"/>
              </a:rPr>
              <a:t>Hungarian</a:t>
            </a:r>
            <a:endParaRPr lang="de-DE" sz="2400" dirty="0">
              <a:latin typeface="Roboto" pitchFamily="2" charset="0"/>
              <a:ea typeface="Roboto" pitchFamily="2" charset="0"/>
            </a:endParaRPr>
          </a:p>
        </p:txBody>
      </p:sp>
      <p:sp>
        <p:nvSpPr>
          <p:cNvPr id="5" name="Rechteck 4"/>
          <p:cNvSpPr/>
          <p:nvPr/>
        </p:nvSpPr>
        <p:spPr>
          <a:xfrm>
            <a:off x="3779912" y="249289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200" dirty="0" smtClean="0">
                <a:latin typeface="Roboto" pitchFamily="2" charset="0"/>
                <a:ea typeface="Roboto" pitchFamily="2" charset="0"/>
              </a:rPr>
              <a:t>Party Hats</a:t>
            </a:r>
            <a:endParaRPr lang="de-DE" sz="3200" dirty="0">
              <a:latin typeface="Roboto" pitchFamily="2" charset="0"/>
              <a:ea typeface="Roboto" pitchFamily="2" charset="0"/>
            </a:endParaRPr>
          </a:p>
        </p:txBody>
      </p:sp>
    </p:spTree>
    <p:extLst>
      <p:ext uri="{BB962C8B-B14F-4D97-AF65-F5344CB8AC3E}">
        <p14:creationId xmlns:p14="http://schemas.microsoft.com/office/powerpoint/2010/main" val="4178953164"/>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en-US" sz="13800" dirty="0" smtClean="0"/>
              <a:t>Double </a:t>
            </a:r>
            <a:r>
              <a:rPr lang="en-US" sz="13800" dirty="0" smtClean="0">
                <a:solidFill>
                  <a:srgbClr val="FF00FF"/>
                </a:solidFill>
              </a:rPr>
              <a:t>int</a:t>
            </a:r>
            <a:r>
              <a:rPr lang="en-US" sz="13800" dirty="0" smtClean="0"/>
              <a:t> </a:t>
            </a:r>
            <a:br>
              <a:rPr lang="en-US" sz="13800" dirty="0" smtClean="0"/>
            </a:br>
            <a:r>
              <a:rPr lang="en-US" sz="13800" dirty="0" smtClean="0"/>
              <a:t>long </a:t>
            </a:r>
            <a:r>
              <a:rPr lang="en-US" sz="13800" dirty="0" smtClean="0">
                <a:solidFill>
                  <a:srgbClr val="FF00FF"/>
                </a:solidFill>
              </a:rPr>
              <a:t>string</a:t>
            </a:r>
            <a:endParaRPr lang="en-US" sz="13800" dirty="0">
              <a:solidFill>
                <a:srgbClr val="FF00FF"/>
              </a:solidFill>
            </a:endParaRPr>
          </a:p>
        </p:txBody>
      </p:sp>
    </p:spTree>
    <p:extLst>
      <p:ext uri="{BB962C8B-B14F-4D97-AF65-F5344CB8AC3E}">
        <p14:creationId xmlns:p14="http://schemas.microsoft.com/office/powerpoint/2010/main" val="3724515124"/>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800" b="1" dirty="0" smtClean="0">
                <a:solidFill>
                  <a:schemeClr val="bg1"/>
                </a:solidFill>
                <a:latin typeface="Consolas" pitchFamily="49" charset="0"/>
                <a:ea typeface="Roboto" pitchFamily="2" charset="0"/>
                <a:cs typeface="Consolas" pitchFamily="49" charset="0"/>
              </a:rPr>
              <a:t>	</a:t>
            </a:r>
            <a:r>
              <a:rPr lang="en-US" sz="2800" b="1" dirty="0" err="1" smtClean="0">
                <a:solidFill>
                  <a:srgbClr val="FF00FF"/>
                </a:solidFill>
                <a:latin typeface="Consolas" pitchFamily="49" charset="0"/>
                <a:ea typeface="Roboto" pitchFamily="2" charset="0"/>
                <a:cs typeface="Consolas" pitchFamily="49" charset="0"/>
              </a:rPr>
              <a:t>p</a:t>
            </a:r>
            <a:r>
              <a:rPr lang="en-US" sz="2800" b="1" dirty="0" err="1" smtClean="0">
                <a:solidFill>
                  <a:schemeClr val="bg1"/>
                </a:solidFill>
                <a:latin typeface="Consolas" pitchFamily="49" charset="0"/>
                <a:ea typeface="Roboto" pitchFamily="2" charset="0"/>
                <a:cs typeface="Consolas" pitchFamily="49" charset="0"/>
              </a:rPr>
              <a:t>Window</a:t>
            </a:r>
            <a:r>
              <a:rPr lang="en-US" sz="2800" b="1" dirty="0" smtClean="0">
                <a:solidFill>
                  <a:schemeClr val="bg1"/>
                </a:solidFill>
                <a:latin typeface="Consolas" pitchFamily="49" charset="0"/>
                <a:ea typeface="Roboto" pitchFamily="2" charset="0"/>
                <a:cs typeface="Consolas" pitchFamily="49" charset="0"/>
              </a:rPr>
              <a:t/>
            </a:r>
            <a:br>
              <a:rPr lang="en-US" sz="2800" b="1" dirty="0" smtClean="0">
                <a:solidFill>
                  <a:schemeClr val="bg1"/>
                </a:solidFill>
                <a:latin typeface="Consolas" pitchFamily="49" charset="0"/>
                <a:ea typeface="Roboto" pitchFamily="2" charset="0"/>
                <a:cs typeface="Consolas" pitchFamily="49" charset="0"/>
              </a:rPr>
            </a:br>
            <a:r>
              <a:rPr lang="en-US" sz="2800" b="1" dirty="0" smtClean="0">
                <a:solidFill>
                  <a:schemeClr val="bg1"/>
                </a:solidFill>
                <a:latin typeface="Consolas" pitchFamily="49" charset="0"/>
                <a:ea typeface="Roboto" pitchFamily="2" charset="0"/>
                <a:cs typeface="Consolas" pitchFamily="49" charset="0"/>
              </a:rPr>
              <a:t>	</a:t>
            </a:r>
            <a:br>
              <a:rPr lang="en-US" sz="2800" b="1" dirty="0" smtClean="0">
                <a:solidFill>
                  <a:schemeClr val="bg1"/>
                </a:solidFill>
                <a:latin typeface="Consolas" pitchFamily="49" charset="0"/>
                <a:ea typeface="Roboto" pitchFamily="2" charset="0"/>
                <a:cs typeface="Consolas" pitchFamily="49" charset="0"/>
              </a:rPr>
            </a:br>
            <a:r>
              <a:rPr lang="en-US" sz="2800" b="1" dirty="0" smtClean="0">
                <a:solidFill>
                  <a:schemeClr val="bg1"/>
                </a:solidFill>
                <a:latin typeface="Consolas" pitchFamily="49" charset="0"/>
                <a:ea typeface="Roboto" pitchFamily="2" charset="0"/>
                <a:cs typeface="Consolas" pitchFamily="49" charset="0"/>
              </a:rPr>
              <a:t>	</a:t>
            </a:r>
            <a:r>
              <a:rPr lang="en-US" sz="2800" b="1" dirty="0" err="1" smtClean="0">
                <a:solidFill>
                  <a:srgbClr val="FF00FF"/>
                </a:solidFill>
                <a:latin typeface="Consolas" pitchFamily="49" charset="0"/>
                <a:ea typeface="Roboto" pitchFamily="2" charset="0"/>
                <a:cs typeface="Consolas" pitchFamily="49" charset="0"/>
              </a:rPr>
              <a:t>c</a:t>
            </a:r>
            <a:r>
              <a:rPr lang="en-US" sz="2800" b="1" dirty="0" err="1" smtClean="0">
                <a:solidFill>
                  <a:schemeClr val="bg1"/>
                </a:solidFill>
                <a:latin typeface="Consolas" pitchFamily="49" charset="0"/>
                <a:ea typeface="Roboto" pitchFamily="2" charset="0"/>
                <a:cs typeface="Consolas" pitchFamily="49" charset="0"/>
              </a:rPr>
              <a:t>Customers</a:t>
            </a:r>
            <a:endParaRPr lang="en-US" sz="2800" b="1" dirty="0" smtClean="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3618810981"/>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chemeClr val="bg1"/>
                </a:solidFill>
                <a:latin typeface="Consolas" pitchFamily="49" charset="0"/>
                <a:ea typeface="Roboto" pitchFamily="2" charset="0"/>
                <a:cs typeface="Consolas" pitchFamily="49" charset="0"/>
              </a:rPr>
              <a:t>DllImport</a:t>
            </a:r>
            <a:r>
              <a:rPr lang="en-US" sz="2400" b="1" dirty="0" smtClean="0">
                <a:solidFill>
                  <a:schemeClr val="bg1"/>
                </a:solidFill>
                <a:latin typeface="Consolas" pitchFamily="49" charset="0"/>
                <a:ea typeface="Roboto" pitchFamily="2" charset="0"/>
                <a:cs typeface="Consolas" pitchFamily="49" charset="0"/>
              </a:rPr>
              <a:t>("user32.dll")]</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static extern bool</a:t>
            </a: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chemeClr val="bg1"/>
                </a:solidFill>
                <a:latin typeface="Consolas" pitchFamily="49" charset="0"/>
                <a:ea typeface="Roboto" pitchFamily="2" charset="0"/>
                <a:cs typeface="Consolas" pitchFamily="49" charset="0"/>
              </a:rPr>
              <a:t>CloseWindow</a:t>
            </a:r>
            <a:r>
              <a:rPr lang="en-US" sz="2400" b="1" dirty="0" smtClean="0">
                <a:solidFill>
                  <a:schemeClr val="bg1"/>
                </a:solidFill>
                <a:latin typeface="Consolas" pitchFamily="49" charset="0"/>
                <a:ea typeface="Roboto" pitchFamily="2" charset="0"/>
                <a:cs typeface="Consolas" pitchFamily="49" charset="0"/>
              </a:rPr>
              <a:t>(</a:t>
            </a:r>
            <a:r>
              <a:rPr lang="en-US" sz="2400" b="1" dirty="0" err="1" smtClean="0">
                <a:solidFill>
                  <a:srgbClr val="FF00FF"/>
                </a:solidFill>
                <a:latin typeface="Consolas" pitchFamily="49" charset="0"/>
                <a:ea typeface="Roboto" pitchFamily="2" charset="0"/>
                <a:cs typeface="Consolas" pitchFamily="49" charset="0"/>
              </a:rPr>
              <a:t>IntPtr</a:t>
            </a:r>
            <a:r>
              <a:rPr lang="en-US" sz="2400" b="1" dirty="0" smtClean="0">
                <a:solidFill>
                  <a:srgbClr val="FF00FF"/>
                </a:solidFill>
                <a:latin typeface="Consolas" pitchFamily="49" charset="0"/>
                <a:ea typeface="Roboto" pitchFamily="2" charset="0"/>
                <a:cs typeface="Consolas" pitchFamily="49" charset="0"/>
              </a:rPr>
              <a:t> hWnd</a:t>
            </a:r>
            <a:r>
              <a:rPr lang="en-US" sz="2400" b="1" dirty="0" smtClean="0">
                <a:solidFill>
                  <a:schemeClr val="bg1"/>
                </a:solidFill>
                <a:latin typeface="Consolas" pitchFamily="49" charset="0"/>
                <a:ea typeface="Roboto" pitchFamily="2" charset="0"/>
                <a:cs typeface="Consolas" pitchFamily="49" charset="0"/>
              </a:rPr>
              <a:t>);</a:t>
            </a:r>
          </a:p>
        </p:txBody>
      </p:sp>
    </p:spTree>
    <p:extLst>
      <p:ext uri="{BB962C8B-B14F-4D97-AF65-F5344CB8AC3E}">
        <p14:creationId xmlns:p14="http://schemas.microsoft.com/office/powerpoint/2010/main" val="1357235704"/>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chemeClr val="bg1"/>
                </a:solidFill>
                <a:latin typeface="Consolas" pitchFamily="49" charset="0"/>
                <a:ea typeface="Roboto" pitchFamily="2" charset="0"/>
                <a:cs typeface="Consolas" pitchFamily="49" charset="0"/>
              </a:rPr>
              <a:t>DllImport</a:t>
            </a:r>
            <a:r>
              <a:rPr lang="en-US" sz="2400" b="1" dirty="0" smtClean="0">
                <a:solidFill>
                  <a:schemeClr val="bg1"/>
                </a:solidFill>
                <a:latin typeface="Consolas" pitchFamily="49" charset="0"/>
                <a:ea typeface="Roboto" pitchFamily="2" charset="0"/>
                <a:cs typeface="Consolas" pitchFamily="49" charset="0"/>
              </a:rPr>
              <a:t>("user32.dll", </a:t>
            </a:r>
            <a:r>
              <a:rPr lang="en-US" sz="2400" b="1" dirty="0" err="1" smtClean="0">
                <a:solidFill>
                  <a:schemeClr val="bg1"/>
                </a:solidFill>
                <a:latin typeface="Consolas" pitchFamily="49" charset="0"/>
                <a:ea typeface="Roboto" pitchFamily="2" charset="0"/>
                <a:cs typeface="Consolas" pitchFamily="49" charset="0"/>
              </a:rPr>
              <a:t>SetLastError</a:t>
            </a:r>
            <a:r>
              <a:rPr lang="en-US" sz="2400" b="1" dirty="0" smtClean="0">
                <a:solidFill>
                  <a:schemeClr val="bg1"/>
                </a:solidFill>
                <a:latin typeface="Consolas" pitchFamily="49" charset="0"/>
                <a:ea typeface="Roboto" pitchFamily="2" charset="0"/>
                <a:cs typeface="Consolas" pitchFamily="49" charset="0"/>
              </a:rPr>
              <a:t>=true)]</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static extern </a:t>
            </a:r>
            <a:r>
              <a:rPr lang="en-US" sz="2400" b="1" dirty="0" err="1" smtClean="0">
                <a:solidFill>
                  <a:srgbClr val="FF00FF"/>
                </a:solidFill>
                <a:latin typeface="Consolas" pitchFamily="49" charset="0"/>
                <a:ea typeface="Roboto" pitchFamily="2" charset="0"/>
                <a:cs typeface="Consolas" pitchFamily="49" charset="0"/>
              </a:rPr>
              <a:t>IntPtr</a:t>
            </a: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chemeClr val="bg1"/>
                </a:solidFill>
                <a:latin typeface="Consolas" pitchFamily="49" charset="0"/>
                <a:ea typeface="Roboto" pitchFamily="2" charset="0"/>
                <a:cs typeface="Consolas" pitchFamily="49" charset="0"/>
              </a:rPr>
              <a:t>CreateWindowEx</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chemeClr val="bg1"/>
                </a:solidFill>
                <a:latin typeface="Consolas" pitchFamily="49" charset="0"/>
                <a:ea typeface="Roboto" pitchFamily="2" charset="0"/>
                <a:cs typeface="Consolas" pitchFamily="49" charset="0"/>
              </a:rPr>
              <a:t>WindowStylesEx</a:t>
            </a: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chemeClr val="bg1"/>
                </a:solidFill>
                <a:latin typeface="Consolas" pitchFamily="49" charset="0"/>
                <a:ea typeface="Roboto" pitchFamily="2" charset="0"/>
                <a:cs typeface="Consolas" pitchFamily="49" charset="0"/>
              </a:rPr>
              <a:t>dwExStyle</a:t>
            </a: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string </a:t>
            </a:r>
            <a:r>
              <a:rPr lang="en-US" sz="2400" b="1" dirty="0" err="1" smtClean="0">
                <a:solidFill>
                  <a:srgbClr val="FF00FF"/>
                </a:solidFill>
                <a:latin typeface="Consolas" pitchFamily="49" charset="0"/>
                <a:ea typeface="Roboto" pitchFamily="2" charset="0"/>
                <a:cs typeface="Consolas" pitchFamily="49" charset="0"/>
              </a:rPr>
              <a:t>lpClassName</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string </a:t>
            </a:r>
            <a:r>
              <a:rPr lang="en-US" sz="2400" b="1" dirty="0" err="1" smtClean="0">
                <a:solidFill>
                  <a:srgbClr val="FF00FF"/>
                </a:solidFill>
                <a:latin typeface="Consolas" pitchFamily="49" charset="0"/>
                <a:ea typeface="Roboto" pitchFamily="2" charset="0"/>
                <a:cs typeface="Consolas" pitchFamily="49" charset="0"/>
              </a:rPr>
              <a:t>lpWindowName</a:t>
            </a: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chemeClr val="bg1"/>
                </a:solidFill>
                <a:latin typeface="Consolas" pitchFamily="49" charset="0"/>
                <a:ea typeface="Roboto" pitchFamily="2" charset="0"/>
                <a:cs typeface="Consolas" pitchFamily="49" charset="0"/>
              </a:rPr>
              <a:t>WindowStyles</a:t>
            </a: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rgbClr val="FF00FF"/>
                </a:solidFill>
                <a:latin typeface="Consolas" pitchFamily="49" charset="0"/>
                <a:ea typeface="Roboto" pitchFamily="2" charset="0"/>
                <a:cs typeface="Consolas" pitchFamily="49" charset="0"/>
              </a:rPr>
              <a:t>dwStyle</a:t>
            </a: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int x,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int y,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int </a:t>
            </a:r>
            <a:r>
              <a:rPr lang="en-US" sz="2400" b="1" dirty="0" err="1" smtClean="0">
                <a:solidFill>
                  <a:srgbClr val="FF00FF"/>
                </a:solidFill>
                <a:latin typeface="Consolas" pitchFamily="49" charset="0"/>
                <a:ea typeface="Roboto" pitchFamily="2" charset="0"/>
                <a:cs typeface="Consolas" pitchFamily="49" charset="0"/>
              </a:rPr>
              <a:t>nWidth</a:t>
            </a: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int </a:t>
            </a:r>
            <a:r>
              <a:rPr lang="en-US" sz="2400" b="1" dirty="0" err="1" smtClean="0">
                <a:solidFill>
                  <a:srgbClr val="FF00FF"/>
                </a:solidFill>
                <a:latin typeface="Consolas" pitchFamily="49" charset="0"/>
                <a:ea typeface="Roboto" pitchFamily="2" charset="0"/>
                <a:cs typeface="Consolas" pitchFamily="49" charset="0"/>
              </a:rPr>
              <a:t>nHeight</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rgbClr val="FF00FF"/>
                </a:solidFill>
                <a:latin typeface="Consolas" pitchFamily="49" charset="0"/>
                <a:ea typeface="Roboto" pitchFamily="2" charset="0"/>
                <a:cs typeface="Consolas" pitchFamily="49" charset="0"/>
              </a:rPr>
              <a:t>IntPtr</a:t>
            </a: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rgbClr val="FF00FF"/>
                </a:solidFill>
                <a:latin typeface="Consolas" pitchFamily="49" charset="0"/>
                <a:ea typeface="Roboto" pitchFamily="2" charset="0"/>
                <a:cs typeface="Consolas" pitchFamily="49" charset="0"/>
              </a:rPr>
              <a:t>hWndParent</a:t>
            </a: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rgbClr val="FF00FF"/>
                </a:solidFill>
                <a:latin typeface="Consolas" pitchFamily="49" charset="0"/>
                <a:ea typeface="Roboto" pitchFamily="2" charset="0"/>
                <a:cs typeface="Consolas" pitchFamily="49" charset="0"/>
              </a:rPr>
              <a:t>IntPtr</a:t>
            </a: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rgbClr val="FF00FF"/>
                </a:solidFill>
                <a:latin typeface="Consolas" pitchFamily="49" charset="0"/>
                <a:ea typeface="Roboto" pitchFamily="2" charset="0"/>
                <a:cs typeface="Consolas" pitchFamily="49" charset="0"/>
              </a:rPr>
              <a:t>hMenu</a:t>
            </a: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rgbClr val="FF00FF"/>
                </a:solidFill>
                <a:latin typeface="Consolas" pitchFamily="49" charset="0"/>
                <a:ea typeface="Roboto" pitchFamily="2" charset="0"/>
                <a:cs typeface="Consolas" pitchFamily="49" charset="0"/>
              </a:rPr>
              <a:t>IntPtr</a:t>
            </a: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rgbClr val="FF00FF"/>
                </a:solidFill>
                <a:latin typeface="Consolas" pitchFamily="49" charset="0"/>
                <a:ea typeface="Roboto" pitchFamily="2" charset="0"/>
                <a:cs typeface="Consolas" pitchFamily="49" charset="0"/>
              </a:rPr>
              <a:t>hInstance</a:t>
            </a: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rgbClr val="FF00FF"/>
                </a:solidFill>
                <a:latin typeface="Consolas" pitchFamily="49" charset="0"/>
                <a:ea typeface="Roboto" pitchFamily="2" charset="0"/>
                <a:cs typeface="Consolas" pitchFamily="49" charset="0"/>
              </a:rPr>
              <a:t>IntPtr</a:t>
            </a: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rgbClr val="FF00FF"/>
                </a:solidFill>
                <a:latin typeface="Consolas" pitchFamily="49" charset="0"/>
                <a:ea typeface="Roboto" pitchFamily="2" charset="0"/>
                <a:cs typeface="Consolas" pitchFamily="49" charset="0"/>
              </a:rPr>
              <a:t>lpParam</a:t>
            </a:r>
            <a:r>
              <a:rPr lang="en-US" sz="2400" b="1" dirty="0" smtClean="0">
                <a:solidFill>
                  <a:schemeClr val="bg1"/>
                </a:solidFill>
                <a:latin typeface="Consolas" pitchFamily="49" charset="0"/>
                <a:ea typeface="Roboto" pitchFamily="2" charset="0"/>
                <a:cs typeface="Consolas" pitchFamily="49" charset="0"/>
              </a:rPr>
              <a:t>);</a:t>
            </a:r>
          </a:p>
        </p:txBody>
      </p:sp>
    </p:spTree>
    <p:extLst>
      <p:ext uri="{BB962C8B-B14F-4D97-AF65-F5344CB8AC3E}">
        <p14:creationId xmlns:p14="http://schemas.microsoft.com/office/powerpoint/2010/main" val="4265755043"/>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dafuq-did-i-just-read-meme.jpg"/>
          <p:cNvPicPr>
            <a:picLocks noChangeAspect="1"/>
          </p:cNvPicPr>
          <p:nvPr/>
        </p:nvPicPr>
        <p:blipFill>
          <a:blip r:embed="rId2" cstate="print"/>
          <a:stretch>
            <a:fillRect/>
          </a:stretch>
        </p:blipFill>
        <p:spPr>
          <a:xfrm>
            <a:off x="1907704" y="1628800"/>
            <a:ext cx="5255506" cy="3531043"/>
          </a:xfrm>
          <a:prstGeom prst="rect">
            <a:avLst/>
          </a:prstGeom>
        </p:spPr>
      </p:pic>
    </p:spTree>
    <p:extLst>
      <p:ext uri="{BB962C8B-B14F-4D97-AF65-F5344CB8AC3E}">
        <p14:creationId xmlns:p14="http://schemas.microsoft.com/office/powerpoint/2010/main" val="488160995"/>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public int </a:t>
            </a:r>
            <a:r>
              <a:rPr lang="en-US" sz="2000" b="1" dirty="0" err="1" smtClean="0">
                <a:solidFill>
                  <a:schemeClr val="bg1"/>
                </a:solidFill>
                <a:latin typeface="Consolas" pitchFamily="49" charset="0"/>
                <a:ea typeface="Roboto" pitchFamily="2" charset="0"/>
                <a:cs typeface="Consolas" pitchFamily="49" charset="0"/>
              </a:rPr>
              <a:t>Sum</a:t>
            </a:r>
            <a:r>
              <a:rPr lang="en-US" sz="2000" b="1" dirty="0" err="1" smtClean="0">
                <a:solidFill>
                  <a:srgbClr val="FF00FF"/>
                </a:solidFill>
                <a:latin typeface="Consolas" pitchFamily="49" charset="0"/>
                <a:ea typeface="Roboto" pitchFamily="2" charset="0"/>
                <a:cs typeface="Consolas" pitchFamily="49" charset="0"/>
              </a:rPr>
              <a:t>Integers</a:t>
            </a:r>
            <a:r>
              <a:rPr lang="en-US" sz="2000" b="1" dirty="0" err="1" smtClean="0">
                <a:solidFill>
                  <a:schemeClr val="bg1"/>
                </a:solidFill>
                <a:latin typeface="Consolas" pitchFamily="49" charset="0"/>
                <a:ea typeface="Roboto" pitchFamily="2" charset="0"/>
                <a:cs typeface="Consolas" pitchFamily="49" charset="0"/>
              </a:rPr>
              <a:t>UpTo</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bound)</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return</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Enumerable.Range</a:t>
            </a:r>
            <a:r>
              <a:rPr lang="en-US" sz="2000" b="1" dirty="0" smtClean="0">
                <a:solidFill>
                  <a:schemeClr val="bg1"/>
                </a:solidFill>
                <a:latin typeface="Consolas" pitchFamily="49" charset="0"/>
                <a:ea typeface="Roboto" pitchFamily="2" charset="0"/>
                <a:cs typeface="Consolas" pitchFamily="49" charset="0"/>
              </a:rPr>
              <a:t>(1, bound).Sum();</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p>
        </p:txBody>
      </p:sp>
    </p:spTree>
    <p:extLst>
      <p:ext uri="{BB962C8B-B14F-4D97-AF65-F5344CB8AC3E}">
        <p14:creationId xmlns:p14="http://schemas.microsoft.com/office/powerpoint/2010/main" val="807516188"/>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private </a:t>
            </a:r>
            <a:r>
              <a:rPr lang="en-US" sz="2000" b="1" dirty="0" err="1" smtClean="0">
                <a:latin typeface="Consolas" pitchFamily="49" charset="0"/>
                <a:ea typeface="Roboto" pitchFamily="2" charset="0"/>
                <a:cs typeface="Consolas" pitchFamily="49" charset="0"/>
              </a:rPr>
              <a:t>readonly</a:t>
            </a:r>
            <a:r>
              <a:rPr lang="en-US" sz="2000" b="1" dirty="0" smtClean="0">
                <a:latin typeface="Consolas" pitchFamily="49" charset="0"/>
                <a:ea typeface="Roboto" pitchFamily="2" charset="0"/>
                <a:cs typeface="Consolas" pitchFamily="49" charset="0"/>
              </a:rPr>
              <a:t> </a:t>
            </a:r>
            <a:r>
              <a:rPr lang="en-US" sz="2000" b="1" dirty="0" err="1" smtClean="0">
                <a:solidFill>
                  <a:srgbClr val="00DB00"/>
                </a:solidFill>
                <a:latin typeface="Consolas" pitchFamily="49" charset="0"/>
                <a:ea typeface="Roboto" pitchFamily="2" charset="0"/>
                <a:cs typeface="Consolas" pitchFamily="49" charset="0"/>
              </a:rPr>
              <a:t>ICanStartAndStop</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_</a:t>
            </a:r>
            <a:r>
              <a:rPr lang="en-US" sz="2000" b="1" dirty="0" smtClean="0">
                <a:solidFill>
                  <a:schemeClr val="bg1"/>
                </a:solidFill>
                <a:latin typeface="Consolas" pitchFamily="49" charset="0"/>
                <a:ea typeface="Roboto" pitchFamily="2" charset="0"/>
                <a:cs typeface="Consolas" pitchFamily="49" charset="0"/>
              </a:rPr>
              <a:t>counter;</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private </a:t>
            </a:r>
            <a:r>
              <a:rPr lang="en-US" sz="2000" b="1" dirty="0" err="1" smtClean="0">
                <a:latin typeface="Consolas" pitchFamily="49" charset="0"/>
                <a:ea typeface="Roboto" pitchFamily="2" charset="0"/>
                <a:cs typeface="Consolas" pitchFamily="49" charset="0"/>
              </a:rPr>
              <a:t>readonly</a:t>
            </a:r>
            <a:r>
              <a:rPr lang="en-US" sz="2000" b="1" dirty="0" smtClean="0">
                <a:latin typeface="Consolas" pitchFamily="49" charset="0"/>
                <a:ea typeface="Roboto" pitchFamily="2" charset="0"/>
                <a:cs typeface="Consolas" pitchFamily="49" charset="0"/>
              </a:rPr>
              <a:t> </a:t>
            </a:r>
            <a:r>
              <a:rPr lang="en-US" sz="2000" b="1" dirty="0" smtClean="0">
                <a:solidFill>
                  <a:srgbClr val="00DB00"/>
                </a:solidFill>
                <a:latin typeface="Consolas" pitchFamily="49" charset="0"/>
                <a:ea typeface="Roboto" pitchFamily="2" charset="0"/>
                <a:cs typeface="Consolas" pitchFamily="49" charset="0"/>
              </a:rPr>
              <a:t>Wristwatch</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_</a:t>
            </a:r>
            <a:r>
              <a:rPr lang="en-US" sz="2000" b="1" dirty="0" smtClean="0">
                <a:solidFill>
                  <a:schemeClr val="bg1"/>
                </a:solidFill>
                <a:latin typeface="Consolas" pitchFamily="49" charset="0"/>
                <a:ea typeface="Roboto" pitchFamily="2" charset="0"/>
                <a:cs typeface="Consolas" pitchFamily="49" charset="0"/>
              </a:rPr>
              <a:t>wristwatch;</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private </a:t>
            </a:r>
            <a:r>
              <a:rPr lang="en-US" sz="2000" b="1" dirty="0" smtClean="0">
                <a:solidFill>
                  <a:srgbClr val="00DB00"/>
                </a:solidFill>
                <a:latin typeface="Consolas" pitchFamily="49" charset="0"/>
                <a:ea typeface="Roboto" pitchFamily="2" charset="0"/>
                <a:cs typeface="Consolas" pitchFamily="49" charset="0"/>
              </a:rPr>
              <a:t>Brush</a:t>
            </a:r>
            <a:r>
              <a:rPr lang="en-US" sz="2000" b="1" dirty="0" smtClean="0">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_</a:t>
            </a:r>
            <a:r>
              <a:rPr lang="en-US" sz="2000" b="1" dirty="0" smtClean="0">
                <a:solidFill>
                  <a:schemeClr val="bg1"/>
                </a:solidFill>
                <a:latin typeface="Consolas" pitchFamily="49" charset="0"/>
                <a:ea typeface="Roboto" pitchFamily="2" charset="0"/>
                <a:cs typeface="Consolas" pitchFamily="49" charset="0"/>
              </a:rPr>
              <a:t>color;</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private double </a:t>
            </a:r>
            <a:r>
              <a:rPr lang="en-US" sz="2000" b="1" dirty="0" smtClean="0">
                <a:solidFill>
                  <a:srgbClr val="FF00FF"/>
                </a:solidFill>
                <a:latin typeface="Consolas" pitchFamily="49" charset="0"/>
                <a:ea typeface="Roboto" pitchFamily="2" charset="0"/>
                <a:cs typeface="Consolas" pitchFamily="49" charset="0"/>
              </a:rPr>
              <a:t>_</a:t>
            </a:r>
            <a:r>
              <a:rPr lang="en-US" sz="2000" b="1" dirty="0" err="1" smtClean="0">
                <a:solidFill>
                  <a:schemeClr val="bg1"/>
                </a:solidFill>
                <a:latin typeface="Consolas" pitchFamily="49" charset="0"/>
                <a:ea typeface="Roboto" pitchFamily="2" charset="0"/>
                <a:cs typeface="Consolas" pitchFamily="49" charset="0"/>
              </a:rPr>
              <a:t>fontSize</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private bool </a:t>
            </a:r>
            <a:r>
              <a:rPr lang="en-US" sz="2000" b="1" dirty="0" smtClean="0">
                <a:solidFill>
                  <a:srgbClr val="FF00FF"/>
                </a:solidFill>
                <a:latin typeface="Consolas" pitchFamily="49" charset="0"/>
                <a:ea typeface="Roboto" pitchFamily="2" charset="0"/>
                <a:cs typeface="Consolas" pitchFamily="49" charset="0"/>
              </a:rPr>
              <a:t>_</a:t>
            </a:r>
            <a:r>
              <a:rPr lang="en-US" sz="2000" b="1" dirty="0" err="1" smtClean="0">
                <a:solidFill>
                  <a:schemeClr val="bg1"/>
                </a:solidFill>
                <a:latin typeface="Consolas" pitchFamily="49" charset="0"/>
                <a:ea typeface="Roboto" pitchFamily="2" charset="0"/>
                <a:cs typeface="Consolas" pitchFamily="49" charset="0"/>
              </a:rPr>
              <a:t>isRunning</a:t>
            </a:r>
            <a:r>
              <a:rPr lang="en-US" sz="2000" b="1" dirty="0" smtClean="0">
                <a:solidFill>
                  <a:schemeClr val="bg1"/>
                </a:solidFill>
                <a:latin typeface="Consolas" pitchFamily="49" charset="0"/>
                <a:ea typeface="Roboto" pitchFamily="2" charset="0"/>
                <a:cs typeface="Consolas" pitchFamily="49" charset="0"/>
              </a:rPr>
              <a:t> = false;</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private </a:t>
            </a:r>
            <a:r>
              <a:rPr lang="en-US" sz="2000" b="1" dirty="0" err="1" smtClean="0">
                <a:solidFill>
                  <a:srgbClr val="00DB00"/>
                </a:solidFill>
                <a:latin typeface="Consolas" pitchFamily="49" charset="0"/>
                <a:ea typeface="Roboto" pitchFamily="2" charset="0"/>
                <a:cs typeface="Consolas" pitchFamily="49" charset="0"/>
              </a:rPr>
              <a:t>TimeSpan</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_</a:t>
            </a:r>
            <a:r>
              <a:rPr lang="en-US" sz="2000" b="1" dirty="0" err="1" smtClean="0">
                <a:solidFill>
                  <a:schemeClr val="bg1"/>
                </a:solidFill>
                <a:latin typeface="Consolas" pitchFamily="49" charset="0"/>
                <a:ea typeface="Roboto" pitchFamily="2" charset="0"/>
                <a:cs typeface="Consolas" pitchFamily="49" charset="0"/>
              </a:rPr>
              <a:t>timeLeft</a:t>
            </a:r>
            <a:r>
              <a:rPr lang="en-US" sz="2000" b="1" dirty="0" smtClean="0">
                <a:solidFill>
                  <a:schemeClr val="bg1"/>
                </a:solidFill>
                <a:latin typeface="Consolas" pitchFamily="49" charset="0"/>
                <a:ea typeface="Roboto" pitchFamily="2" charset="0"/>
                <a:cs typeface="Consolas" pitchFamily="49" charset="0"/>
              </a:rPr>
              <a:t>;</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4229453504"/>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5940152"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3200" dirty="0" smtClean="0">
                <a:latin typeface="Roboto" pitchFamily="2" charset="0"/>
                <a:ea typeface="Roboto" pitchFamily="2" charset="0"/>
              </a:rPr>
              <a:t>Philo</a:t>
            </a:r>
          </a:p>
          <a:p>
            <a:pPr algn="ctr"/>
            <a:r>
              <a:rPr lang="en-US" sz="3200" dirty="0" err="1" smtClean="0">
                <a:latin typeface="Roboto" pitchFamily="2" charset="0"/>
                <a:ea typeface="Roboto" pitchFamily="2" charset="0"/>
              </a:rPr>
              <a:t>sophers</a:t>
            </a:r>
            <a:endParaRPr lang="de-DE" sz="3200" dirty="0">
              <a:latin typeface="Roboto" pitchFamily="2" charset="0"/>
              <a:ea typeface="Roboto" pitchFamily="2" charset="0"/>
            </a:endParaRPr>
          </a:p>
        </p:txBody>
      </p:sp>
      <p:sp>
        <p:nvSpPr>
          <p:cNvPr id="4" name="Rechteck 3"/>
          <p:cNvSpPr/>
          <p:nvPr/>
        </p:nvSpPr>
        <p:spPr>
          <a:xfrm>
            <a:off x="1619672"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Roboto" pitchFamily="2" charset="0"/>
                <a:ea typeface="Roboto" pitchFamily="2" charset="0"/>
              </a:rPr>
              <a:t>Hungarian</a:t>
            </a:r>
            <a:endParaRPr lang="de-DE" sz="2400" dirty="0">
              <a:latin typeface="Roboto" pitchFamily="2" charset="0"/>
              <a:ea typeface="Roboto" pitchFamily="2" charset="0"/>
            </a:endParaRPr>
          </a:p>
        </p:txBody>
      </p:sp>
      <p:sp>
        <p:nvSpPr>
          <p:cNvPr id="5" name="Rechteck 4"/>
          <p:cNvSpPr/>
          <p:nvPr/>
        </p:nvSpPr>
        <p:spPr>
          <a:xfrm>
            <a:off x="3779912" y="2492896"/>
            <a:ext cx="1800200" cy="1800200"/>
          </a:xfrm>
          <a:prstGeom prst="rect">
            <a:avLst/>
          </a:prstGeom>
          <a:solidFill>
            <a:srgbClr val="00B7FF"/>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200" dirty="0" smtClean="0">
                <a:latin typeface="Roboto" pitchFamily="2" charset="0"/>
                <a:ea typeface="Roboto" pitchFamily="2" charset="0"/>
              </a:rPr>
              <a:t>Party Hats</a:t>
            </a:r>
            <a:endParaRPr lang="de-DE" sz="3200" dirty="0">
              <a:latin typeface="Roboto" pitchFamily="2" charset="0"/>
              <a:ea typeface="Roboto" pitchFamily="2" charset="0"/>
            </a:endParaRPr>
          </a:p>
        </p:txBody>
      </p:sp>
    </p:spTree>
    <p:extLst>
      <p:ext uri="{BB962C8B-B14F-4D97-AF65-F5344CB8AC3E}">
        <p14:creationId xmlns:p14="http://schemas.microsoft.com/office/powerpoint/2010/main" val="628635925"/>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for</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i = 0; i &lt; </a:t>
            </a:r>
            <a:r>
              <a:rPr lang="en-US" sz="2000" b="1" dirty="0" err="1" smtClean="0">
                <a:solidFill>
                  <a:schemeClr val="bg1"/>
                </a:solidFill>
                <a:latin typeface="Consolas" pitchFamily="49" charset="0"/>
                <a:ea typeface="Roboto" pitchFamily="2" charset="0"/>
                <a:cs typeface="Consolas" pitchFamily="49" charset="0"/>
              </a:rPr>
              <a:t>customers.Count</a:t>
            </a:r>
            <a:r>
              <a:rPr lang="en-US" sz="2000" b="1" dirty="0" smtClean="0">
                <a:solidFill>
                  <a:schemeClr val="bg1"/>
                </a:solidFill>
                <a:latin typeface="Consolas" pitchFamily="49" charset="0"/>
                <a:ea typeface="Roboto" pitchFamily="2" charset="0"/>
                <a:cs typeface="Consolas" pitchFamily="49" charset="0"/>
              </a:rPr>
              <a:t>; i++)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Customer </a:t>
            </a:r>
            <a:r>
              <a:rPr lang="en-US" sz="2000" b="1" dirty="0" err="1" smtClean="0">
                <a:solidFill>
                  <a:srgbClr val="FF00FF"/>
                </a:solidFill>
                <a:latin typeface="Consolas" pitchFamily="49" charset="0"/>
                <a:ea typeface="Roboto" pitchFamily="2" charset="0"/>
                <a:cs typeface="Consolas" pitchFamily="49" charset="0"/>
              </a:rPr>
              <a:t>theCustomer</a:t>
            </a:r>
            <a:r>
              <a:rPr lang="en-US" sz="2000" b="1" dirty="0" smtClean="0">
                <a:solidFill>
                  <a:schemeClr val="bg1"/>
                </a:solidFill>
                <a:latin typeface="Consolas" pitchFamily="49" charset="0"/>
                <a:ea typeface="Roboto" pitchFamily="2" charset="0"/>
                <a:cs typeface="Consolas" pitchFamily="49" charset="0"/>
              </a:rPr>
              <a:t> = customers[i];</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13990739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2" name="Rechteck 11"/>
          <p:cNvSpPr/>
          <p:nvPr/>
        </p:nvSpPr>
        <p:spPr>
          <a:xfrm>
            <a:off x="467544" y="4653136"/>
            <a:ext cx="1800200" cy="1800200"/>
          </a:xfrm>
          <a:prstGeom prst="rect">
            <a:avLst/>
          </a:prstGeom>
          <a:solidFill>
            <a:srgbClr val="FF7400"/>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Acyclic Dependency Principle</a:t>
            </a:r>
            <a:endParaRPr lang="de-DE" sz="2000" dirty="0">
              <a:latin typeface="Roboto" pitchFamily="2"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Stable Dependencies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5" name="Rechteck 14"/>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smtClean="0">
                <a:latin typeface="Roboto" pitchFamily="2" charset="0"/>
                <a:ea typeface="Roboto" pitchFamily="2" charset="0"/>
              </a:rPr>
              <a:t>Stable Abstractions Principle</a:t>
            </a:r>
            <a:endParaRPr lang="de-DE" sz="2000" dirty="0">
              <a:latin typeface="Roboto" pitchFamily="2"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foreach</a:t>
            </a:r>
            <a:r>
              <a:rPr lang="en-US" sz="2000" b="1" dirty="0" smtClean="0">
                <a:solidFill>
                  <a:schemeClr val="bg1"/>
                </a:solidFill>
                <a:latin typeface="Consolas" pitchFamily="49" charset="0"/>
                <a:ea typeface="Roboto" pitchFamily="2" charset="0"/>
                <a:cs typeface="Consolas" pitchFamily="49" charset="0"/>
              </a:rPr>
              <a:t>(</a:t>
            </a:r>
            <a:r>
              <a:rPr lang="en-US" sz="2000" b="1" dirty="0" err="1" smtClean="0">
                <a:latin typeface="Consolas" pitchFamily="49" charset="0"/>
                <a:ea typeface="Roboto" pitchFamily="2" charset="0"/>
                <a:cs typeface="Consolas" pitchFamily="49" charset="0"/>
              </a:rPr>
              <a:t>var</a:t>
            </a:r>
            <a:r>
              <a:rPr lang="en-US" sz="2000" b="1" dirty="0" smtClean="0">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customer</a:t>
            </a:r>
            <a:r>
              <a:rPr lang="en-US" sz="2000" b="1" dirty="0" smtClean="0">
                <a:latin typeface="Consolas" pitchFamily="49" charset="0"/>
                <a:ea typeface="Roboto" pitchFamily="2" charset="0"/>
                <a:cs typeface="Consolas" pitchFamily="49" charset="0"/>
              </a:rPr>
              <a:t> in </a:t>
            </a:r>
            <a:r>
              <a:rPr lang="en-US" sz="2000" b="1" dirty="0" smtClean="0">
                <a:solidFill>
                  <a:schemeClr val="bg1"/>
                </a:solidFill>
                <a:latin typeface="Consolas" pitchFamily="49" charset="0"/>
                <a:ea typeface="Roboto" pitchFamily="2" charset="0"/>
                <a:cs typeface="Consolas" pitchFamily="49" charset="0"/>
              </a:rPr>
              <a:t>customers)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2272144029"/>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t>MehrfachEn</a:t>
            </a:r>
            <a:endParaRPr lang="en-US" dirty="0"/>
          </a:p>
        </p:txBody>
      </p:sp>
      <p:sp>
        <p:nvSpPr>
          <p:cNvPr id="4" name="Textplatzhalter 3"/>
          <p:cNvSpPr>
            <a:spLocks noGrp="1"/>
          </p:cNvSpPr>
          <p:nvPr>
            <p:ph type="body" sz="quarter" idx="10"/>
          </p:nvPr>
        </p:nvSpPr>
        <p:spPr/>
        <p:txBody>
          <a:bodyPr/>
          <a:lstStyle/>
          <a:p>
            <a:r>
              <a:rPr lang="en-US" dirty="0" err="1" smtClean="0"/>
              <a:t>Hilfsmittel</a:t>
            </a:r>
            <a:r>
              <a:rPr lang="en-US" dirty="0" smtClean="0"/>
              <a:t> </a:t>
            </a:r>
            <a:r>
              <a:rPr lang="en-US" dirty="0" err="1" smtClean="0"/>
              <a:t>zur</a:t>
            </a:r>
            <a:endParaRPr lang="en-US" dirty="0"/>
          </a:p>
        </p:txBody>
      </p:sp>
      <p:sp>
        <p:nvSpPr>
          <p:cNvPr id="5" name="Textplatzhalter 4"/>
          <p:cNvSpPr>
            <a:spLocks noGrp="1"/>
          </p:cNvSpPr>
          <p:nvPr>
            <p:ph type="body" sz="quarter" idx="11"/>
          </p:nvPr>
        </p:nvSpPr>
        <p:spPr/>
        <p:txBody>
          <a:bodyPr/>
          <a:lstStyle/>
          <a:p>
            <a:r>
              <a:rPr lang="en-US" dirty="0" err="1" smtClean="0"/>
              <a:t>Vergabe</a:t>
            </a:r>
            <a:r>
              <a:rPr lang="en-US" dirty="0" smtClean="0"/>
              <a:t> des </a:t>
            </a:r>
            <a:r>
              <a:rPr lang="en-US" dirty="0" err="1" smtClean="0"/>
              <a:t>selben</a:t>
            </a:r>
            <a:r>
              <a:rPr lang="en-US" dirty="0" smtClean="0"/>
              <a:t> </a:t>
            </a:r>
            <a:r>
              <a:rPr lang="en-US" dirty="0" err="1" smtClean="0"/>
              <a:t>Namens</a:t>
            </a:r>
            <a:endParaRPr lang="en-US" dirty="0"/>
          </a:p>
        </p:txBody>
      </p:sp>
    </p:spTree>
    <p:extLst>
      <p:ext uri="{BB962C8B-B14F-4D97-AF65-F5344CB8AC3E}">
        <p14:creationId xmlns:p14="http://schemas.microsoft.com/office/powerpoint/2010/main" val="1049284735"/>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19900" dirty="0" smtClean="0"/>
              <a:t>my</a:t>
            </a:r>
            <a:endParaRPr lang="en-US" sz="19900" dirty="0"/>
          </a:p>
        </p:txBody>
      </p:sp>
    </p:spTree>
    <p:extLst>
      <p:ext uri="{BB962C8B-B14F-4D97-AF65-F5344CB8AC3E}">
        <p14:creationId xmlns:p14="http://schemas.microsoft.com/office/powerpoint/2010/main" val="3001626461"/>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19900" dirty="0" smtClean="0"/>
              <a:t>THE</a:t>
            </a:r>
            <a:endParaRPr lang="en-US" sz="19900" dirty="0"/>
          </a:p>
        </p:txBody>
      </p:sp>
    </p:spTree>
    <p:extLst>
      <p:ext uri="{BB962C8B-B14F-4D97-AF65-F5344CB8AC3E}">
        <p14:creationId xmlns:p14="http://schemas.microsoft.com/office/powerpoint/2010/main" val="3480356741"/>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19900" dirty="0" smtClean="0"/>
              <a:t>AN</a:t>
            </a:r>
            <a:endParaRPr lang="en-US" sz="19900" dirty="0"/>
          </a:p>
        </p:txBody>
      </p:sp>
    </p:spTree>
    <p:extLst>
      <p:ext uri="{BB962C8B-B14F-4D97-AF65-F5344CB8AC3E}">
        <p14:creationId xmlns:p14="http://schemas.microsoft.com/office/powerpoint/2010/main" val="1288821864"/>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19900" dirty="0" smtClean="0"/>
              <a:t>IT</a:t>
            </a:r>
            <a:endParaRPr lang="en-US" sz="19900" dirty="0"/>
          </a:p>
        </p:txBody>
      </p:sp>
    </p:spTree>
    <p:extLst>
      <p:ext uri="{BB962C8B-B14F-4D97-AF65-F5344CB8AC3E}">
        <p14:creationId xmlns:p14="http://schemas.microsoft.com/office/powerpoint/2010/main" val="3333804844"/>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5940152"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3200" dirty="0" smtClean="0">
                <a:latin typeface="Roboto" pitchFamily="2" charset="0"/>
                <a:ea typeface="Roboto" pitchFamily="2" charset="0"/>
              </a:rPr>
              <a:t>Philo</a:t>
            </a:r>
          </a:p>
          <a:p>
            <a:pPr algn="ctr"/>
            <a:r>
              <a:rPr lang="en-US" sz="3200" dirty="0" err="1" smtClean="0">
                <a:latin typeface="Roboto" pitchFamily="2" charset="0"/>
                <a:ea typeface="Roboto" pitchFamily="2" charset="0"/>
              </a:rPr>
              <a:t>sophers</a:t>
            </a:r>
            <a:endParaRPr lang="de-DE" sz="3200" dirty="0">
              <a:latin typeface="Roboto" pitchFamily="2" charset="0"/>
              <a:ea typeface="Roboto" pitchFamily="2" charset="0"/>
            </a:endParaRPr>
          </a:p>
        </p:txBody>
      </p:sp>
      <p:sp>
        <p:nvSpPr>
          <p:cNvPr id="4" name="Rechteck 3"/>
          <p:cNvSpPr/>
          <p:nvPr/>
        </p:nvSpPr>
        <p:spPr>
          <a:xfrm>
            <a:off x="1619672"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Roboto" pitchFamily="2" charset="0"/>
                <a:ea typeface="Roboto" pitchFamily="2" charset="0"/>
              </a:rPr>
              <a:t>Hungarian</a:t>
            </a:r>
            <a:endParaRPr lang="de-DE" sz="2400" dirty="0">
              <a:latin typeface="Roboto" pitchFamily="2" charset="0"/>
              <a:ea typeface="Roboto" pitchFamily="2" charset="0"/>
            </a:endParaRPr>
          </a:p>
        </p:txBody>
      </p:sp>
      <p:sp>
        <p:nvSpPr>
          <p:cNvPr id="5" name="Rechteck 4"/>
          <p:cNvSpPr/>
          <p:nvPr/>
        </p:nvSpPr>
        <p:spPr>
          <a:xfrm>
            <a:off x="3779912" y="249289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200" dirty="0" smtClean="0">
                <a:latin typeface="Roboto" pitchFamily="2" charset="0"/>
                <a:ea typeface="Roboto" pitchFamily="2" charset="0"/>
              </a:rPr>
              <a:t>Party Hats</a:t>
            </a:r>
            <a:endParaRPr lang="de-DE" sz="3200" dirty="0">
              <a:latin typeface="Roboto" pitchFamily="2" charset="0"/>
              <a:ea typeface="Roboto" pitchFamily="2" charset="0"/>
            </a:endParaRPr>
          </a:p>
        </p:txBody>
      </p:sp>
    </p:spTree>
    <p:extLst>
      <p:ext uri="{BB962C8B-B14F-4D97-AF65-F5344CB8AC3E}">
        <p14:creationId xmlns:p14="http://schemas.microsoft.com/office/powerpoint/2010/main" val="3396630773"/>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sz="19900" dirty="0"/>
              <a:t>Data</a:t>
            </a:r>
            <a:br>
              <a:rPr lang="en-US" sz="19900" dirty="0"/>
            </a:br>
            <a:r>
              <a:rPr lang="en-US" sz="19900" dirty="0">
                <a:solidFill>
                  <a:srgbClr val="FF00FF"/>
                </a:solidFill>
              </a:rPr>
              <a:t>Info</a:t>
            </a:r>
          </a:p>
        </p:txBody>
      </p:sp>
    </p:spTree>
    <p:extLst>
      <p:ext uri="{BB962C8B-B14F-4D97-AF65-F5344CB8AC3E}">
        <p14:creationId xmlns:p14="http://schemas.microsoft.com/office/powerpoint/2010/main" val="834135163"/>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Autofit/>
          </a:bodyPr>
          <a:lstStyle/>
          <a:p>
            <a:r>
              <a:rPr lang="en-US" sz="19900" dirty="0" smtClean="0"/>
              <a:t>Function</a:t>
            </a:r>
            <a:br>
              <a:rPr lang="en-US" sz="19900" dirty="0" smtClean="0"/>
            </a:br>
            <a:r>
              <a:rPr lang="en-US" sz="19900" dirty="0">
                <a:solidFill>
                  <a:srgbClr val="FF00FF"/>
                </a:solidFill>
              </a:rPr>
              <a:t>Process</a:t>
            </a:r>
            <a:endParaRPr lang="en-US" sz="19900" dirty="0"/>
          </a:p>
        </p:txBody>
      </p:sp>
    </p:spTree>
    <p:extLst>
      <p:ext uri="{BB962C8B-B14F-4D97-AF65-F5344CB8AC3E}">
        <p14:creationId xmlns:p14="http://schemas.microsoft.com/office/powerpoint/2010/main" val="223186371"/>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sz="19900" dirty="0" smtClean="0"/>
              <a:t>System</a:t>
            </a:r>
            <a:br>
              <a:rPr lang="en-US" sz="19900" dirty="0" smtClean="0"/>
            </a:br>
            <a:r>
              <a:rPr lang="en-US" sz="19900" dirty="0" smtClean="0">
                <a:solidFill>
                  <a:srgbClr val="FF00FF"/>
                </a:solidFill>
              </a:rPr>
              <a:t>Model</a:t>
            </a:r>
            <a:endParaRPr lang="en-US" sz="19900" dirty="0">
              <a:solidFill>
                <a:srgbClr val="FF00FF"/>
              </a:solidFill>
            </a:endParaRPr>
          </a:p>
        </p:txBody>
      </p:sp>
    </p:spTree>
    <p:extLst>
      <p:ext uri="{BB962C8B-B14F-4D97-AF65-F5344CB8AC3E}">
        <p14:creationId xmlns:p14="http://schemas.microsoft.com/office/powerpoint/2010/main" val="40188901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Johannes Hofmeister\Desktop\riverglide_logo.png"/>
          <p:cNvPicPr>
            <a:picLocks noChangeAspect="1" noChangeArrowheads="1"/>
          </p:cNvPicPr>
          <p:nvPr/>
        </p:nvPicPr>
        <p:blipFill>
          <a:blip r:embed="rId2" cstate="print"/>
          <a:srcRect/>
          <a:stretch>
            <a:fillRect/>
          </a:stretch>
        </p:blipFill>
        <p:spPr bwMode="auto">
          <a:xfrm>
            <a:off x="539552" y="548680"/>
            <a:ext cx="3816424" cy="956521"/>
          </a:xfrm>
          <a:prstGeom prst="rect">
            <a:avLst/>
          </a:prstGeom>
          <a:noFill/>
        </p:spPr>
      </p:pic>
      <p:sp>
        <p:nvSpPr>
          <p:cNvPr id="10" name="Textfeld 9"/>
          <p:cNvSpPr txBox="1"/>
          <p:nvPr/>
        </p:nvSpPr>
        <p:spPr>
          <a:xfrm>
            <a:off x="5148064" y="764704"/>
            <a:ext cx="3024336" cy="523220"/>
          </a:xfrm>
          <a:prstGeom prst="rect">
            <a:avLst/>
          </a:prstGeom>
          <a:noFill/>
        </p:spPr>
        <p:txBody>
          <a:bodyPr wrap="square" rtlCol="0">
            <a:spAutoFit/>
          </a:bodyPr>
          <a:lstStyle/>
          <a:p>
            <a:pPr algn="r"/>
            <a:r>
              <a:rPr lang="en-US" sz="2800" b="1" dirty="0" smtClean="0">
                <a:latin typeface="Roboto" pitchFamily="2" charset="0"/>
                <a:ea typeface="Roboto" pitchFamily="2" charset="0"/>
              </a:rPr>
              <a:t>@riverglide</a:t>
            </a:r>
            <a:endParaRPr lang="en-US" sz="2800" b="1" dirty="0">
              <a:latin typeface="Roboto" pitchFamily="2" charset="0"/>
              <a:ea typeface="Roboto" pitchFamily="2" charset="0"/>
            </a:endParaRPr>
          </a:p>
        </p:txBody>
      </p:sp>
      <p:pic>
        <p:nvPicPr>
          <p:cNvPr id="3074" name="Picture 2" descr="C:\Users\Johannes Hofmeister\Desktop\profile_photo_bw.jpg"/>
          <p:cNvPicPr>
            <a:picLocks noChangeAspect="1" noChangeArrowheads="1"/>
          </p:cNvPicPr>
          <p:nvPr/>
        </p:nvPicPr>
        <p:blipFill>
          <a:blip r:embed="rId3" cstate="print"/>
          <a:srcRect/>
          <a:stretch>
            <a:fillRect/>
          </a:stretch>
        </p:blipFill>
        <p:spPr bwMode="auto">
          <a:xfrm>
            <a:off x="5004048" y="2483604"/>
            <a:ext cx="1201525" cy="1944216"/>
          </a:xfrm>
          <a:prstGeom prst="rect">
            <a:avLst/>
          </a:prstGeom>
          <a:noFill/>
        </p:spPr>
      </p:pic>
      <p:pic>
        <p:nvPicPr>
          <p:cNvPr id="3076" name="Picture 4" descr="C:\Users\Johannes Hofmeister\Desktop\iPhoto.jpg"/>
          <p:cNvPicPr>
            <a:picLocks noChangeAspect="1" noChangeArrowheads="1"/>
          </p:cNvPicPr>
          <p:nvPr/>
        </p:nvPicPr>
        <p:blipFill>
          <a:blip r:embed="rId4" cstate="print"/>
          <a:srcRect/>
          <a:stretch>
            <a:fillRect/>
          </a:stretch>
        </p:blipFill>
        <p:spPr bwMode="auto">
          <a:xfrm>
            <a:off x="2799979" y="2483604"/>
            <a:ext cx="1656184" cy="1894402"/>
          </a:xfrm>
          <a:prstGeom prst="rect">
            <a:avLst/>
          </a:prstGeom>
          <a:noFill/>
        </p:spPr>
      </p:pic>
      <p:pic>
        <p:nvPicPr>
          <p:cNvPr id="3077" name="Picture 5" descr="C:\Users\Johannes Hofmeister\Desktop\andy.png"/>
          <p:cNvPicPr>
            <a:picLocks noChangeAspect="1" noChangeArrowheads="1"/>
          </p:cNvPicPr>
          <p:nvPr/>
        </p:nvPicPr>
        <p:blipFill>
          <a:blip r:embed="rId5" cstate="print"/>
          <a:srcRect/>
          <a:stretch>
            <a:fillRect/>
          </a:stretch>
        </p:blipFill>
        <p:spPr bwMode="auto">
          <a:xfrm>
            <a:off x="323528" y="2492896"/>
            <a:ext cx="1872208" cy="1872208"/>
          </a:xfrm>
          <a:prstGeom prst="rect">
            <a:avLst/>
          </a:prstGeom>
          <a:noFill/>
        </p:spPr>
      </p:pic>
      <p:sp>
        <p:nvSpPr>
          <p:cNvPr id="17" name="Rechteck 16"/>
          <p:cNvSpPr/>
          <p:nvPr/>
        </p:nvSpPr>
        <p:spPr>
          <a:xfrm>
            <a:off x="251520" y="4283804"/>
            <a:ext cx="8424936"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feld 19"/>
          <p:cNvSpPr txBox="1"/>
          <p:nvPr/>
        </p:nvSpPr>
        <p:spPr>
          <a:xfrm>
            <a:off x="467544" y="4293096"/>
            <a:ext cx="1606722" cy="369332"/>
          </a:xfrm>
          <a:prstGeom prst="rect">
            <a:avLst/>
          </a:prstGeom>
          <a:noFill/>
        </p:spPr>
        <p:txBody>
          <a:bodyPr wrap="none" rtlCol="0">
            <a:spAutoFit/>
          </a:bodyPr>
          <a:lstStyle/>
          <a:p>
            <a:pPr algn="ctr"/>
            <a:r>
              <a:rPr lang="en-US" dirty="0" smtClean="0">
                <a:latin typeface="Roboto" pitchFamily="2" charset="0"/>
                <a:ea typeface="Roboto" pitchFamily="2" charset="0"/>
              </a:rPr>
              <a:t>@andypalmer</a:t>
            </a:r>
            <a:endParaRPr lang="en-US" dirty="0">
              <a:latin typeface="Roboto" pitchFamily="2" charset="0"/>
              <a:ea typeface="Roboto" pitchFamily="2" charset="0"/>
            </a:endParaRPr>
          </a:p>
        </p:txBody>
      </p:sp>
      <p:sp>
        <p:nvSpPr>
          <p:cNvPr id="21" name="Textfeld 20"/>
          <p:cNvSpPr txBox="1"/>
          <p:nvPr/>
        </p:nvSpPr>
        <p:spPr>
          <a:xfrm>
            <a:off x="2367931" y="4293096"/>
            <a:ext cx="2420093" cy="369332"/>
          </a:xfrm>
          <a:prstGeom prst="rect">
            <a:avLst/>
          </a:prstGeom>
          <a:noFill/>
        </p:spPr>
        <p:txBody>
          <a:bodyPr wrap="square" rtlCol="0">
            <a:spAutoFit/>
          </a:bodyPr>
          <a:lstStyle/>
          <a:p>
            <a:pPr algn="ctr"/>
            <a:r>
              <a:rPr lang="en-US" dirty="0" smtClean="0">
                <a:latin typeface="Roboto" pitchFamily="2" charset="0"/>
                <a:ea typeface="Roboto" pitchFamily="2" charset="0"/>
              </a:rPr>
              <a:t>@antonymarcano</a:t>
            </a:r>
            <a:endParaRPr lang="en-US" dirty="0">
              <a:latin typeface="Roboto" pitchFamily="2" charset="0"/>
              <a:ea typeface="Roboto" pitchFamily="2" charset="0"/>
            </a:endParaRPr>
          </a:p>
        </p:txBody>
      </p:sp>
      <p:sp>
        <p:nvSpPr>
          <p:cNvPr id="22" name="Textfeld 21"/>
          <p:cNvSpPr txBox="1"/>
          <p:nvPr/>
        </p:nvSpPr>
        <p:spPr>
          <a:xfrm>
            <a:off x="4932040" y="4293096"/>
            <a:ext cx="1296144" cy="369332"/>
          </a:xfrm>
          <a:prstGeom prst="rect">
            <a:avLst/>
          </a:prstGeom>
          <a:noFill/>
        </p:spPr>
        <p:txBody>
          <a:bodyPr wrap="square" rtlCol="0">
            <a:spAutoFit/>
          </a:bodyPr>
          <a:lstStyle/>
          <a:p>
            <a:pPr algn="ctr"/>
            <a:r>
              <a:rPr lang="en-US" dirty="0" smtClean="0">
                <a:latin typeface="Roboto" pitchFamily="2" charset="0"/>
                <a:ea typeface="Roboto" pitchFamily="2" charset="0"/>
              </a:rPr>
              <a:t>@jmrtn</a:t>
            </a:r>
            <a:endParaRPr lang="en-US" dirty="0">
              <a:latin typeface="Roboto" pitchFamily="2" charset="0"/>
              <a:ea typeface="Roboto" pitchFamily="2" charset="0"/>
            </a:endParaRPr>
          </a:p>
        </p:txBody>
      </p:sp>
      <p:pic>
        <p:nvPicPr>
          <p:cNvPr id="2" name="Picture 2" descr="C:\Users\Johannes Hofmeister\Desktop\Float\lefoto.png"/>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100000" l="11914" r="86719"/>
                    </a14:imgEffect>
                  </a14:imgLayer>
                </a14:imgProps>
              </a:ext>
              <a:ext uri="{28A0092B-C50C-407E-A947-70E740481C1C}">
                <a14:useLocalDpi xmlns:a14="http://schemas.microsoft.com/office/drawing/2010/main" val="0"/>
              </a:ext>
            </a:extLst>
          </a:blip>
          <a:srcRect/>
          <a:stretch>
            <a:fillRect/>
          </a:stretch>
        </p:blipFill>
        <p:spPr bwMode="auto">
          <a:xfrm>
            <a:off x="6588224" y="2483604"/>
            <a:ext cx="2398875" cy="1799157"/>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p:cNvSpPr txBox="1"/>
          <p:nvPr/>
        </p:nvSpPr>
        <p:spPr>
          <a:xfrm>
            <a:off x="6804248" y="4293096"/>
            <a:ext cx="2016223" cy="369332"/>
          </a:xfrm>
          <a:prstGeom prst="rect">
            <a:avLst/>
          </a:prstGeom>
          <a:noFill/>
        </p:spPr>
        <p:txBody>
          <a:bodyPr wrap="square" rtlCol="0">
            <a:spAutoFit/>
          </a:bodyPr>
          <a:lstStyle/>
          <a:p>
            <a:pPr algn="ctr"/>
            <a:r>
              <a:rPr lang="en-US" dirty="0" smtClean="0">
                <a:latin typeface="Roboto" pitchFamily="2" charset="0"/>
                <a:ea typeface="Roboto" pitchFamily="2" charset="0"/>
              </a:rPr>
              <a:t>@pro_cessor</a:t>
            </a:r>
            <a:endParaRPr lang="en-US" dirty="0">
              <a:latin typeface="Roboto" pitchFamily="2" charset="0"/>
              <a:ea typeface="Roboto" pitchFamily="2" charset="0"/>
            </a:endParaRPr>
          </a:p>
        </p:txBody>
      </p:sp>
      <p:pic>
        <p:nvPicPr>
          <p:cNvPr id="1027" name="Picture 3" descr="C:\Users\Johannes Hofmeister\Desktop\pro_cessor_reasonably_small.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92280" y="5018112"/>
            <a:ext cx="12192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0606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Stable Dependencies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5" name="Rechteck 14"/>
          <p:cNvSpPr/>
          <p:nvPr/>
        </p:nvSpPr>
        <p:spPr>
          <a:xfrm>
            <a:off x="2627784" y="465313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smtClean="0">
                <a:latin typeface="Roboto" pitchFamily="2" charset="0"/>
                <a:ea typeface="Roboto" pitchFamily="2" charset="0"/>
              </a:rPr>
              <a:t>Stable Abstractions Principle</a:t>
            </a:r>
            <a:endParaRPr lang="de-DE" sz="2000" dirty="0">
              <a:latin typeface="Roboto" pitchFamily="2"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788024" y="249289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200" dirty="0" smtClean="0">
                <a:latin typeface="Roboto" pitchFamily="2" charset="0"/>
                <a:ea typeface="Roboto" pitchFamily="2" charset="0"/>
              </a:rPr>
              <a:t>Details</a:t>
            </a:r>
            <a:endParaRPr lang="de-DE" sz="3200" dirty="0">
              <a:latin typeface="Roboto" pitchFamily="2" charset="0"/>
              <a:ea typeface="Roboto" pitchFamily="2" charset="0"/>
            </a:endParaRPr>
          </a:p>
        </p:txBody>
      </p:sp>
      <p:sp>
        <p:nvSpPr>
          <p:cNvPr id="4" name="Rechteck 3"/>
          <p:cNvSpPr/>
          <p:nvPr/>
        </p:nvSpPr>
        <p:spPr>
          <a:xfrm>
            <a:off x="2555776" y="2492896"/>
            <a:ext cx="1800200" cy="1800200"/>
          </a:xfrm>
          <a:prstGeom prst="rect">
            <a:avLst/>
          </a:prstGeom>
          <a:solidFill>
            <a:srgbClr val="00DB00"/>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3200" dirty="0" smtClean="0">
                <a:latin typeface="Roboto" pitchFamily="2" charset="0"/>
                <a:ea typeface="Roboto" pitchFamily="2" charset="0"/>
              </a:rPr>
              <a:t>Vanity</a:t>
            </a:r>
            <a:endParaRPr lang="de-DE" sz="3200" dirty="0">
              <a:latin typeface="Roboto" pitchFamily="2" charset="0"/>
              <a:ea typeface="Roboto" pitchFamily="2" charset="0"/>
            </a:endParaRPr>
          </a:p>
        </p:txBody>
      </p:sp>
    </p:spTree>
    <p:extLst>
      <p:ext uri="{BB962C8B-B14F-4D97-AF65-F5344CB8AC3E}">
        <p14:creationId xmlns:p14="http://schemas.microsoft.com/office/powerpoint/2010/main" val="452818808"/>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solidFill>
                  <a:srgbClr val="00DB00"/>
                </a:solidFill>
              </a:rPr>
              <a:t>IMPORTANCE</a:t>
            </a:r>
            <a:endParaRPr lang="en-US" dirty="0">
              <a:solidFill>
                <a:srgbClr val="00DB00"/>
              </a:solidFill>
            </a:endParaRPr>
          </a:p>
        </p:txBody>
      </p:sp>
      <p:sp>
        <p:nvSpPr>
          <p:cNvPr id="4" name="Textplatzhalter 3"/>
          <p:cNvSpPr>
            <a:spLocks noGrp="1"/>
          </p:cNvSpPr>
          <p:nvPr>
            <p:ph type="body" sz="quarter" idx="10"/>
          </p:nvPr>
        </p:nvSpPr>
        <p:spPr/>
        <p:txBody>
          <a:bodyPr/>
          <a:lstStyle/>
          <a:p>
            <a:r>
              <a:rPr lang="en-US" dirty="0" err="1" smtClean="0"/>
              <a:t>Eitle</a:t>
            </a:r>
            <a:r>
              <a:rPr lang="en-US" dirty="0" smtClean="0"/>
              <a:t> </a:t>
            </a:r>
            <a:r>
              <a:rPr lang="en-US" dirty="0" err="1" smtClean="0"/>
              <a:t>Wichtigtuer</a:t>
            </a:r>
            <a:endParaRPr lang="en-US" dirty="0"/>
          </a:p>
        </p:txBody>
      </p:sp>
      <p:sp>
        <p:nvSpPr>
          <p:cNvPr id="5" name="Textplatzhalter 4"/>
          <p:cNvSpPr>
            <a:spLocks noGrp="1"/>
          </p:cNvSpPr>
          <p:nvPr>
            <p:ph type="body" sz="quarter" idx="11"/>
          </p:nvPr>
        </p:nvSpPr>
        <p:spPr/>
        <p:txBody>
          <a:bodyPr/>
          <a:lstStyle/>
          <a:p>
            <a:r>
              <a:rPr lang="en-US" dirty="0" err="1" smtClean="0"/>
              <a:t>Aufgeblasen</a:t>
            </a:r>
            <a:r>
              <a:rPr lang="en-US" dirty="0" smtClean="0"/>
              <a:t>!</a:t>
            </a:r>
            <a:endParaRPr lang="en-US" dirty="0"/>
          </a:p>
        </p:txBody>
      </p:sp>
    </p:spTree>
    <p:extLst>
      <p:ext uri="{BB962C8B-B14F-4D97-AF65-F5344CB8AC3E}">
        <p14:creationId xmlns:p14="http://schemas.microsoft.com/office/powerpoint/2010/main" val="1699471617"/>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Autofit/>
          </a:bodyPr>
          <a:lstStyle/>
          <a:p>
            <a:r>
              <a:rPr lang="en-US" sz="19900" dirty="0">
                <a:solidFill>
                  <a:srgbClr val="00DB00"/>
                </a:solidFill>
              </a:rPr>
              <a:t>Flexible</a:t>
            </a:r>
            <a:br>
              <a:rPr lang="en-US" sz="19900" dirty="0">
                <a:solidFill>
                  <a:srgbClr val="00DB00"/>
                </a:solidFill>
              </a:rPr>
            </a:br>
            <a:r>
              <a:rPr lang="en-US" sz="19900" dirty="0">
                <a:solidFill>
                  <a:srgbClr val="FF7400"/>
                </a:solidFill>
              </a:rPr>
              <a:t>General</a:t>
            </a:r>
          </a:p>
        </p:txBody>
      </p:sp>
    </p:spTree>
    <p:extLst>
      <p:ext uri="{BB962C8B-B14F-4D97-AF65-F5344CB8AC3E}">
        <p14:creationId xmlns:p14="http://schemas.microsoft.com/office/powerpoint/2010/main" val="3156397823"/>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Autofit/>
          </a:bodyPr>
          <a:lstStyle/>
          <a:p>
            <a:r>
              <a:rPr lang="en-US" sz="19900" dirty="0">
                <a:solidFill>
                  <a:srgbClr val="00DB00"/>
                </a:solidFill>
              </a:rPr>
              <a:t>Extended</a:t>
            </a:r>
            <a:br>
              <a:rPr lang="en-US" sz="19900" dirty="0">
                <a:solidFill>
                  <a:srgbClr val="00DB00"/>
                </a:solidFill>
              </a:rPr>
            </a:br>
            <a:r>
              <a:rPr lang="en-US" sz="19900" dirty="0">
                <a:solidFill>
                  <a:srgbClr val="FF7400"/>
                </a:solidFill>
              </a:rPr>
              <a:t>Super</a:t>
            </a:r>
          </a:p>
        </p:txBody>
      </p:sp>
    </p:spTree>
    <p:extLst>
      <p:ext uri="{BB962C8B-B14F-4D97-AF65-F5344CB8AC3E}">
        <p14:creationId xmlns:p14="http://schemas.microsoft.com/office/powerpoint/2010/main" val="1654583711"/>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Autofit/>
          </a:bodyPr>
          <a:lstStyle/>
          <a:p>
            <a:r>
              <a:rPr lang="en-US" sz="19900" dirty="0" smtClean="0">
                <a:solidFill>
                  <a:srgbClr val="00DB00"/>
                </a:solidFill>
              </a:rPr>
              <a:t>ABSTRACT</a:t>
            </a:r>
            <a:endParaRPr lang="en-US" sz="19900" dirty="0">
              <a:solidFill>
                <a:srgbClr val="00DB00"/>
              </a:solidFill>
            </a:endParaRPr>
          </a:p>
        </p:txBody>
      </p:sp>
    </p:spTree>
    <p:extLst>
      <p:ext uri="{BB962C8B-B14F-4D97-AF65-F5344CB8AC3E}">
        <p14:creationId xmlns:p14="http://schemas.microsoft.com/office/powerpoint/2010/main" val="1824677113"/>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smtClean="0">
                <a:latin typeface="Consolas" pitchFamily="49" charset="0"/>
                <a:ea typeface="Roboto" pitchFamily="2" charset="0"/>
                <a:cs typeface="Consolas" pitchFamily="49" charset="0"/>
              </a:rPr>
              <a:t>	public </a:t>
            </a:r>
            <a:r>
              <a:rPr lang="en-US" sz="2000" b="1" dirty="0">
                <a:latin typeface="Consolas" pitchFamily="49" charset="0"/>
                <a:ea typeface="Roboto" pitchFamily="2" charset="0"/>
                <a:cs typeface="Consolas" pitchFamily="49" charset="0"/>
              </a:rPr>
              <a:t>abstract class </a:t>
            </a:r>
            <a:r>
              <a:rPr lang="en-US" sz="2000" b="1" dirty="0" err="1">
                <a:solidFill>
                  <a:schemeClr val="bg1"/>
                </a:solidFill>
                <a:latin typeface="Consolas" pitchFamily="49" charset="0"/>
                <a:ea typeface="Roboto" pitchFamily="2" charset="0"/>
                <a:cs typeface="Consolas" pitchFamily="49" charset="0"/>
              </a:rPr>
              <a:t>AbstractTopLevelItem</a:t>
            </a:r>
            <a:r>
              <a:rPr lang="en-US" sz="2000" b="1" dirty="0">
                <a:solidFill>
                  <a:schemeClr val="bg1"/>
                </a:solidFill>
                <a:latin typeface="Consolas" pitchFamily="49" charset="0"/>
                <a:ea typeface="Roboto" pitchFamily="2" charset="0"/>
                <a:cs typeface="Consolas" pitchFamily="49" charset="0"/>
              </a:rPr>
              <a:t> </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extends</a:t>
            </a:r>
            <a:r>
              <a:rPr lang="en-US" sz="2000" b="1" dirty="0" smtClean="0">
                <a:solidFill>
                  <a:schemeClr val="bg1"/>
                </a:solidFill>
                <a:latin typeface="Consolas" pitchFamily="49" charset="0"/>
                <a:ea typeface="Roboto" pitchFamily="2" charset="0"/>
                <a:cs typeface="Consolas" pitchFamily="49" charset="0"/>
              </a:rPr>
              <a:t> </a:t>
            </a:r>
            <a:r>
              <a:rPr lang="en-US" sz="2000" b="1" dirty="0" err="1">
                <a:solidFill>
                  <a:schemeClr val="bg1"/>
                </a:solidFill>
                <a:latin typeface="Consolas" pitchFamily="49" charset="0"/>
                <a:ea typeface="Roboto" pitchFamily="2" charset="0"/>
                <a:cs typeface="Consolas" pitchFamily="49" charset="0"/>
              </a:rPr>
              <a:t>AbstractItem</a:t>
            </a:r>
            <a:r>
              <a:rPr lang="en-US" sz="2000" b="1" dirty="0">
                <a:solidFill>
                  <a:schemeClr val="bg1"/>
                </a:solidFill>
                <a:latin typeface="Consolas" pitchFamily="49" charset="0"/>
                <a:ea typeface="Roboto" pitchFamily="2" charset="0"/>
                <a:cs typeface="Consolas" pitchFamily="49" charset="0"/>
              </a:rPr>
              <a:t> </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implements</a:t>
            </a:r>
            <a:r>
              <a:rPr lang="en-US" sz="2000" b="1" dirty="0" smtClean="0">
                <a:solidFill>
                  <a:schemeClr val="bg1"/>
                </a:solidFill>
                <a:latin typeface="Consolas" pitchFamily="49" charset="0"/>
                <a:ea typeface="Roboto" pitchFamily="2" charset="0"/>
                <a:cs typeface="Consolas" pitchFamily="49" charset="0"/>
              </a:rPr>
              <a:t> </a:t>
            </a:r>
            <a:r>
              <a:rPr lang="en-US" sz="2000" b="1" dirty="0" err="1">
                <a:solidFill>
                  <a:schemeClr val="bg1"/>
                </a:solidFill>
                <a:latin typeface="Consolas" pitchFamily="49" charset="0"/>
                <a:ea typeface="Roboto" pitchFamily="2" charset="0"/>
                <a:cs typeface="Consolas" pitchFamily="49" charset="0"/>
              </a:rPr>
              <a:t>TopLevelItem</a:t>
            </a:r>
            <a:r>
              <a:rPr lang="en-US" sz="2000" b="1" dirty="0">
                <a:solidFill>
                  <a:schemeClr val="bg1"/>
                </a:solidFill>
                <a:latin typeface="Consolas" pitchFamily="49" charset="0"/>
                <a:ea typeface="Roboto" pitchFamily="2" charset="0"/>
                <a:cs typeface="Consolas" pitchFamily="49" charset="0"/>
              </a:rPr>
              <a:t> {</a:t>
            </a:r>
            <a:br>
              <a:rPr lang="en-US" sz="2000" b="1" dirty="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 ...</a:t>
            </a:r>
            <a:r>
              <a:rPr lang="en-US" sz="2000" b="1" dirty="0">
                <a:solidFill>
                  <a:schemeClr val="bg1"/>
                </a:solidFill>
                <a:latin typeface="Consolas" pitchFamily="49" charset="0"/>
                <a:ea typeface="Roboto" pitchFamily="2" charset="0"/>
                <a:cs typeface="Consolas" pitchFamily="49" charset="0"/>
              </a:rPr>
              <a:t/>
            </a:r>
            <a:br>
              <a:rPr lang="en-US" sz="2000" b="1" dirty="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3800062259"/>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solidFill>
                  <a:srgbClr val="00DB00"/>
                </a:solidFill>
              </a:rPr>
              <a:t>Simplicity</a:t>
            </a:r>
            <a:endParaRPr lang="en-US" dirty="0">
              <a:solidFill>
                <a:srgbClr val="00DB00"/>
              </a:solidFill>
            </a:endParaRPr>
          </a:p>
        </p:txBody>
      </p:sp>
      <p:sp>
        <p:nvSpPr>
          <p:cNvPr id="4" name="Textplatzhalter 3"/>
          <p:cNvSpPr>
            <a:spLocks noGrp="1"/>
          </p:cNvSpPr>
          <p:nvPr>
            <p:ph type="body" sz="quarter" idx="10"/>
          </p:nvPr>
        </p:nvSpPr>
        <p:spPr/>
        <p:txBody>
          <a:bodyPr/>
          <a:lstStyle/>
          <a:p>
            <a:r>
              <a:rPr lang="en-US" dirty="0" smtClean="0"/>
              <a:t>Die </a:t>
            </a:r>
            <a:r>
              <a:rPr lang="en-US" dirty="0" err="1" smtClean="0"/>
              <a:t>Schönheit</a:t>
            </a:r>
            <a:r>
              <a:rPr lang="en-US" dirty="0" smtClean="0"/>
              <a:t> </a:t>
            </a:r>
            <a:r>
              <a:rPr lang="en-US" dirty="0" err="1" smtClean="0"/>
              <a:t>liegt</a:t>
            </a:r>
            <a:endParaRPr lang="en-US" dirty="0"/>
          </a:p>
        </p:txBody>
      </p:sp>
      <p:sp>
        <p:nvSpPr>
          <p:cNvPr id="5" name="Textplatzhalter 4"/>
          <p:cNvSpPr>
            <a:spLocks noGrp="1"/>
          </p:cNvSpPr>
          <p:nvPr>
            <p:ph type="body" sz="quarter" idx="11"/>
          </p:nvPr>
        </p:nvSpPr>
        <p:spPr/>
        <p:txBody>
          <a:bodyPr/>
          <a:lstStyle/>
          <a:p>
            <a:r>
              <a:rPr lang="en-US" dirty="0" err="1" smtClean="0"/>
              <a:t>im</a:t>
            </a:r>
            <a:r>
              <a:rPr lang="en-US" dirty="0" smtClean="0"/>
              <a:t> </a:t>
            </a:r>
            <a:r>
              <a:rPr lang="en-US" dirty="0" err="1" smtClean="0"/>
              <a:t>Auge</a:t>
            </a:r>
            <a:r>
              <a:rPr lang="en-US" dirty="0" smtClean="0"/>
              <a:t> des </a:t>
            </a:r>
            <a:r>
              <a:rPr lang="en-US" dirty="0" err="1" smtClean="0"/>
              <a:t>Betrachters</a:t>
            </a:r>
            <a:endParaRPr lang="en-US" dirty="0"/>
          </a:p>
        </p:txBody>
      </p:sp>
    </p:spTree>
    <p:extLst>
      <p:ext uri="{BB962C8B-B14F-4D97-AF65-F5344CB8AC3E}">
        <p14:creationId xmlns:p14="http://schemas.microsoft.com/office/powerpoint/2010/main" val="3413107085"/>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Autofit/>
          </a:bodyPr>
          <a:lstStyle/>
          <a:p>
            <a:r>
              <a:rPr lang="en-US" sz="19900" dirty="0">
                <a:solidFill>
                  <a:srgbClr val="FF7400"/>
                </a:solidFill>
              </a:rPr>
              <a:t>Basic</a:t>
            </a:r>
            <a:r>
              <a:rPr lang="en-US" sz="19900" dirty="0">
                <a:solidFill>
                  <a:srgbClr val="00DB00"/>
                </a:solidFill>
              </a:rPr>
              <a:t/>
            </a:r>
            <a:br>
              <a:rPr lang="en-US" sz="19900" dirty="0">
                <a:solidFill>
                  <a:srgbClr val="00DB00"/>
                </a:solidFill>
              </a:rPr>
            </a:br>
            <a:r>
              <a:rPr lang="en-US" sz="19900" dirty="0">
                <a:solidFill>
                  <a:srgbClr val="00DB00"/>
                </a:solidFill>
              </a:rPr>
              <a:t>Easy</a:t>
            </a:r>
          </a:p>
        </p:txBody>
      </p:sp>
    </p:spTree>
    <p:extLst>
      <p:ext uri="{BB962C8B-B14F-4D97-AF65-F5344CB8AC3E}">
        <p14:creationId xmlns:p14="http://schemas.microsoft.com/office/powerpoint/2010/main" val="4063619776"/>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Autofit/>
          </a:bodyPr>
          <a:lstStyle/>
          <a:p>
            <a:r>
              <a:rPr lang="en-US" sz="19900" dirty="0" smtClean="0">
                <a:solidFill>
                  <a:srgbClr val="FF7400"/>
                </a:solidFill>
              </a:rPr>
              <a:t>New</a:t>
            </a:r>
            <a:r>
              <a:rPr lang="en-US" sz="19900" dirty="0" smtClean="0">
                <a:solidFill>
                  <a:srgbClr val="00DB00"/>
                </a:solidFill>
              </a:rPr>
              <a:t/>
            </a:r>
            <a:br>
              <a:rPr lang="en-US" sz="19900" dirty="0" smtClean="0">
                <a:solidFill>
                  <a:srgbClr val="00DB00"/>
                </a:solidFill>
              </a:rPr>
            </a:br>
            <a:r>
              <a:rPr lang="en-US" sz="19900" dirty="0" smtClean="0">
                <a:solidFill>
                  <a:srgbClr val="00DB00"/>
                </a:solidFill>
              </a:rPr>
              <a:t>Special</a:t>
            </a:r>
            <a:endParaRPr lang="en-US" sz="19900" dirty="0">
              <a:solidFill>
                <a:srgbClr val="00DB00"/>
              </a:solidFill>
            </a:endParaRPr>
          </a:p>
        </p:txBody>
      </p:sp>
    </p:spTree>
    <p:extLst>
      <p:ext uri="{BB962C8B-B14F-4D97-AF65-F5344CB8AC3E}">
        <p14:creationId xmlns:p14="http://schemas.microsoft.com/office/powerpoint/2010/main" val="3480815481"/>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Autofit/>
          </a:bodyPr>
          <a:lstStyle/>
          <a:p>
            <a:r>
              <a:rPr lang="en-US" sz="19900" dirty="0" smtClean="0">
                <a:solidFill>
                  <a:srgbClr val="00DB00"/>
                </a:solidFill>
              </a:rPr>
              <a:t>Simple</a:t>
            </a:r>
            <a:endParaRPr lang="en-US" sz="19900" dirty="0">
              <a:solidFill>
                <a:srgbClr val="00DB00"/>
              </a:solidFill>
            </a:endParaRPr>
          </a:p>
        </p:txBody>
      </p:sp>
    </p:spTree>
    <p:extLst>
      <p:ext uri="{BB962C8B-B14F-4D97-AF65-F5344CB8AC3E}">
        <p14:creationId xmlns:p14="http://schemas.microsoft.com/office/powerpoint/2010/main" val="41720746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3" name="Rechteck 12"/>
          <p:cNvSpPr/>
          <p:nvPr/>
        </p:nvSpPr>
        <p:spPr>
          <a:xfrm>
            <a:off x="4788024" y="4653136"/>
            <a:ext cx="1800200" cy="1800200"/>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Stable Dependencies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788024" y="2492896"/>
            <a:ext cx="1800200" cy="1800200"/>
          </a:xfrm>
          <a:prstGeom prst="rect">
            <a:avLst/>
          </a:prstGeom>
          <a:solidFill>
            <a:srgbClr val="FF7400"/>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200" dirty="0" smtClean="0">
                <a:latin typeface="Roboto" pitchFamily="2" charset="0"/>
                <a:ea typeface="Roboto" pitchFamily="2" charset="0"/>
              </a:rPr>
              <a:t>Details</a:t>
            </a:r>
            <a:endParaRPr lang="de-DE" sz="3200" dirty="0">
              <a:latin typeface="Roboto" pitchFamily="2" charset="0"/>
              <a:ea typeface="Roboto" pitchFamily="2" charset="0"/>
            </a:endParaRPr>
          </a:p>
        </p:txBody>
      </p:sp>
      <p:sp>
        <p:nvSpPr>
          <p:cNvPr id="4" name="Rechteck 3"/>
          <p:cNvSpPr/>
          <p:nvPr/>
        </p:nvSpPr>
        <p:spPr>
          <a:xfrm>
            <a:off x="2555776" y="249289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3200" dirty="0" smtClean="0">
                <a:latin typeface="Roboto" pitchFamily="2" charset="0"/>
                <a:ea typeface="Roboto" pitchFamily="2" charset="0"/>
              </a:rPr>
              <a:t>Vanity</a:t>
            </a:r>
            <a:endParaRPr lang="de-DE" sz="3200" dirty="0">
              <a:latin typeface="Roboto" pitchFamily="2" charset="0"/>
              <a:ea typeface="Roboto" pitchFamily="2" charset="0"/>
            </a:endParaRPr>
          </a:p>
        </p:txBody>
      </p:sp>
    </p:spTree>
    <p:extLst>
      <p:ext uri="{BB962C8B-B14F-4D97-AF65-F5344CB8AC3E}">
        <p14:creationId xmlns:p14="http://schemas.microsoft.com/office/powerpoint/2010/main" val="119043154"/>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Shape</a:t>
            </a:r>
            <a:endParaRPr lang="en-US" dirty="0"/>
          </a:p>
        </p:txBody>
      </p:sp>
      <p:sp>
        <p:nvSpPr>
          <p:cNvPr id="4" name="Textplatzhalter 3"/>
          <p:cNvSpPr>
            <a:spLocks noGrp="1"/>
          </p:cNvSpPr>
          <p:nvPr>
            <p:ph type="body" sz="quarter" idx="10"/>
          </p:nvPr>
        </p:nvSpPr>
        <p:spPr/>
        <p:txBody>
          <a:bodyPr/>
          <a:lstStyle/>
          <a:p>
            <a:r>
              <a:rPr lang="en-US" dirty="0" err="1" smtClean="0"/>
              <a:t>Mit</a:t>
            </a:r>
            <a:r>
              <a:rPr lang="en-US" dirty="0" smtClean="0"/>
              <a:t> </a:t>
            </a:r>
            <a:r>
              <a:rPr lang="en-US" dirty="0" err="1" smtClean="0"/>
              <a:t>Förmchen</a:t>
            </a:r>
            <a:r>
              <a:rPr lang="en-US" dirty="0" smtClean="0"/>
              <a:t> </a:t>
            </a:r>
            <a:r>
              <a:rPr lang="en-US" dirty="0" err="1" smtClean="0"/>
              <a:t>spielen</a:t>
            </a:r>
            <a:r>
              <a:rPr lang="en-US" dirty="0" smtClean="0"/>
              <a:t>…</a:t>
            </a:r>
            <a:endParaRPr lang="en-US" dirty="0"/>
          </a:p>
        </p:txBody>
      </p:sp>
      <p:sp>
        <p:nvSpPr>
          <p:cNvPr id="5" name="Textplatzhalter 4"/>
          <p:cNvSpPr>
            <a:spLocks noGrp="1"/>
          </p:cNvSpPr>
          <p:nvPr>
            <p:ph type="body" sz="quarter" idx="11"/>
          </p:nvPr>
        </p:nvSpPr>
        <p:spPr/>
        <p:txBody>
          <a:bodyPr/>
          <a:lstStyle/>
          <a:p>
            <a:r>
              <a:rPr lang="en-US" dirty="0" smtClean="0"/>
              <a:t>Details</a:t>
            </a:r>
            <a:endParaRPr lang="en-US" dirty="0"/>
          </a:p>
        </p:txBody>
      </p:sp>
    </p:spTree>
    <p:extLst>
      <p:ext uri="{BB962C8B-B14F-4D97-AF65-F5344CB8AC3E}">
        <p14:creationId xmlns:p14="http://schemas.microsoft.com/office/powerpoint/2010/main" val="4199439947"/>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FF7400"/>
                </a:solidFill>
              </a:rPr>
              <a:t>List</a:t>
            </a:r>
            <a:br>
              <a:rPr lang="en-US" dirty="0" smtClean="0">
                <a:solidFill>
                  <a:srgbClr val="FF7400"/>
                </a:solidFill>
              </a:rPr>
            </a:br>
            <a:r>
              <a:rPr lang="en-US" dirty="0" smtClean="0">
                <a:solidFill>
                  <a:srgbClr val="FF7400"/>
                </a:solidFill>
              </a:rPr>
              <a:t>Query</a:t>
            </a:r>
            <a:br>
              <a:rPr lang="en-US" dirty="0" smtClean="0">
                <a:solidFill>
                  <a:srgbClr val="FF7400"/>
                </a:solidFill>
              </a:rPr>
            </a:br>
            <a:r>
              <a:rPr lang="en-US" dirty="0" smtClean="0">
                <a:solidFill>
                  <a:srgbClr val="FF7400"/>
                </a:solidFill>
              </a:rPr>
              <a:t>Array</a:t>
            </a:r>
            <a:br>
              <a:rPr lang="en-US" dirty="0" smtClean="0">
                <a:solidFill>
                  <a:srgbClr val="FF7400"/>
                </a:solidFill>
              </a:rPr>
            </a:br>
            <a:r>
              <a:rPr lang="en-US" dirty="0" smtClean="0">
                <a:solidFill>
                  <a:srgbClr val="FF7400"/>
                </a:solidFill>
              </a:rPr>
              <a:t>Dictionary</a:t>
            </a:r>
            <a:br>
              <a:rPr lang="en-US" dirty="0" smtClean="0">
                <a:solidFill>
                  <a:srgbClr val="FF7400"/>
                </a:solidFill>
              </a:rPr>
            </a:br>
            <a:r>
              <a:rPr lang="en-US" dirty="0" smtClean="0">
                <a:solidFill>
                  <a:srgbClr val="FF7400"/>
                </a:solidFill>
              </a:rPr>
              <a:t>VIEW</a:t>
            </a:r>
            <a:endParaRPr lang="en-US" dirty="0">
              <a:solidFill>
                <a:srgbClr val="FF7400"/>
              </a:solidFill>
            </a:endParaRPr>
          </a:p>
        </p:txBody>
      </p:sp>
    </p:spTree>
    <p:extLst>
      <p:ext uri="{BB962C8B-B14F-4D97-AF65-F5344CB8AC3E}">
        <p14:creationId xmlns:p14="http://schemas.microsoft.com/office/powerpoint/2010/main" val="351517368"/>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t>BehaviorAL</a:t>
            </a:r>
            <a:endParaRPr lang="en-US" dirty="0"/>
          </a:p>
        </p:txBody>
      </p:sp>
      <p:sp>
        <p:nvSpPr>
          <p:cNvPr id="4" name="Textplatzhalter 3"/>
          <p:cNvSpPr>
            <a:spLocks noGrp="1"/>
          </p:cNvSpPr>
          <p:nvPr>
            <p:ph type="body" sz="quarter" idx="10"/>
          </p:nvPr>
        </p:nvSpPr>
        <p:spPr/>
        <p:txBody>
          <a:bodyPr/>
          <a:lstStyle/>
          <a:p>
            <a:r>
              <a:rPr lang="en-US" dirty="0" err="1" smtClean="0"/>
              <a:t>Benimm</a:t>
            </a:r>
            <a:r>
              <a:rPr lang="en-US" dirty="0" smtClean="0"/>
              <a:t> </a:t>
            </a:r>
            <a:r>
              <a:rPr lang="en-US" dirty="0" err="1" smtClean="0"/>
              <a:t>dich</a:t>
            </a:r>
            <a:r>
              <a:rPr lang="en-US" dirty="0" smtClean="0"/>
              <a:t>!</a:t>
            </a:r>
            <a:endParaRPr lang="en-US" dirty="0"/>
          </a:p>
        </p:txBody>
      </p:sp>
      <p:sp>
        <p:nvSpPr>
          <p:cNvPr id="5" name="Textplatzhalter 4"/>
          <p:cNvSpPr>
            <a:spLocks noGrp="1"/>
          </p:cNvSpPr>
          <p:nvPr>
            <p:ph type="body" sz="quarter" idx="11"/>
          </p:nvPr>
        </p:nvSpPr>
        <p:spPr/>
        <p:txBody>
          <a:bodyPr/>
          <a:lstStyle/>
          <a:p>
            <a:r>
              <a:rPr lang="en-US" dirty="0" smtClean="0"/>
              <a:t>Details</a:t>
            </a:r>
            <a:endParaRPr lang="en-US" dirty="0"/>
          </a:p>
        </p:txBody>
      </p:sp>
    </p:spTree>
    <p:extLst>
      <p:ext uri="{BB962C8B-B14F-4D97-AF65-F5344CB8AC3E}">
        <p14:creationId xmlns:p14="http://schemas.microsoft.com/office/powerpoint/2010/main" val="1187113920"/>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FF7400"/>
                </a:solidFill>
              </a:rPr>
              <a:t>Dynamic</a:t>
            </a:r>
            <a:br>
              <a:rPr lang="en-US" dirty="0" smtClean="0">
                <a:solidFill>
                  <a:srgbClr val="FF7400"/>
                </a:solidFill>
              </a:rPr>
            </a:br>
            <a:r>
              <a:rPr lang="en-US" dirty="0" smtClean="0">
                <a:solidFill>
                  <a:srgbClr val="FF7400"/>
                </a:solidFill>
              </a:rPr>
              <a:t>Lazy</a:t>
            </a:r>
            <a:br>
              <a:rPr lang="en-US" dirty="0" smtClean="0">
                <a:solidFill>
                  <a:srgbClr val="FF7400"/>
                </a:solidFill>
              </a:rPr>
            </a:br>
            <a:r>
              <a:rPr lang="en-US" dirty="0" smtClean="0">
                <a:solidFill>
                  <a:srgbClr val="FF7400"/>
                </a:solidFill>
              </a:rPr>
              <a:t>Local</a:t>
            </a:r>
            <a:br>
              <a:rPr lang="en-US" dirty="0" smtClean="0">
                <a:solidFill>
                  <a:srgbClr val="FF7400"/>
                </a:solidFill>
              </a:rPr>
            </a:br>
            <a:r>
              <a:rPr lang="en-US" dirty="0" smtClean="0">
                <a:solidFill>
                  <a:srgbClr val="FF7400"/>
                </a:solidFill>
              </a:rPr>
              <a:t>Constant</a:t>
            </a:r>
            <a:br>
              <a:rPr lang="en-US" dirty="0" smtClean="0">
                <a:solidFill>
                  <a:srgbClr val="FF7400"/>
                </a:solidFill>
              </a:rPr>
            </a:br>
            <a:r>
              <a:rPr lang="en-US" dirty="0" smtClean="0">
                <a:solidFill>
                  <a:srgbClr val="FF7400"/>
                </a:solidFill>
              </a:rPr>
              <a:t>Global</a:t>
            </a:r>
            <a:endParaRPr lang="en-US" dirty="0">
              <a:solidFill>
                <a:srgbClr val="FF7400"/>
              </a:solidFill>
            </a:endParaRPr>
          </a:p>
        </p:txBody>
      </p:sp>
    </p:spTree>
    <p:extLst>
      <p:ext uri="{BB962C8B-B14F-4D97-AF65-F5344CB8AC3E}">
        <p14:creationId xmlns:p14="http://schemas.microsoft.com/office/powerpoint/2010/main" val="3092168644"/>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Test</a:t>
            </a:r>
            <a:endParaRPr lang="en-US" dirty="0"/>
          </a:p>
        </p:txBody>
      </p:sp>
      <p:sp>
        <p:nvSpPr>
          <p:cNvPr id="4" name="Textplatzhalter 3"/>
          <p:cNvSpPr>
            <a:spLocks noGrp="1"/>
          </p:cNvSpPr>
          <p:nvPr>
            <p:ph type="body" sz="quarter" idx="10"/>
          </p:nvPr>
        </p:nvSpPr>
        <p:spPr/>
        <p:txBody>
          <a:bodyPr/>
          <a:lstStyle/>
          <a:p>
            <a:r>
              <a:rPr lang="en-US" dirty="0" err="1" smtClean="0"/>
              <a:t>Klappts</a:t>
            </a:r>
            <a:r>
              <a:rPr lang="en-US" dirty="0" smtClean="0"/>
              <a:t>?</a:t>
            </a:r>
            <a:endParaRPr lang="en-US" dirty="0"/>
          </a:p>
        </p:txBody>
      </p:sp>
      <p:sp>
        <p:nvSpPr>
          <p:cNvPr id="5" name="Textplatzhalter 4"/>
          <p:cNvSpPr>
            <a:spLocks noGrp="1"/>
          </p:cNvSpPr>
          <p:nvPr>
            <p:ph type="body" sz="quarter" idx="11"/>
          </p:nvPr>
        </p:nvSpPr>
        <p:spPr/>
        <p:txBody>
          <a:bodyPr/>
          <a:lstStyle/>
          <a:p>
            <a:r>
              <a:rPr lang="en-US" dirty="0" smtClean="0"/>
              <a:t>Details</a:t>
            </a:r>
            <a:endParaRPr lang="en-US" dirty="0"/>
          </a:p>
        </p:txBody>
      </p:sp>
    </p:spTree>
    <p:extLst>
      <p:ext uri="{BB962C8B-B14F-4D97-AF65-F5344CB8AC3E}">
        <p14:creationId xmlns:p14="http://schemas.microsoft.com/office/powerpoint/2010/main" val="1055125586"/>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smtClean="0">
                <a:solidFill>
                  <a:srgbClr val="FF7400"/>
                </a:solidFill>
              </a:rPr>
              <a:t>MOCK</a:t>
            </a:r>
            <a:br>
              <a:rPr lang="en-US" dirty="0" smtClean="0">
                <a:solidFill>
                  <a:srgbClr val="FF7400"/>
                </a:solidFill>
              </a:rPr>
            </a:br>
            <a:r>
              <a:rPr lang="en-US" dirty="0" smtClean="0">
                <a:solidFill>
                  <a:srgbClr val="FF7400"/>
                </a:solidFill>
              </a:rPr>
              <a:t>Stub</a:t>
            </a:r>
            <a:br>
              <a:rPr lang="en-US" dirty="0" smtClean="0">
                <a:solidFill>
                  <a:srgbClr val="FF7400"/>
                </a:solidFill>
              </a:rPr>
            </a:br>
            <a:r>
              <a:rPr lang="en-US" dirty="0" smtClean="0">
                <a:solidFill>
                  <a:srgbClr val="FF7400"/>
                </a:solidFill>
              </a:rPr>
              <a:t>Fake</a:t>
            </a:r>
            <a:endParaRPr lang="en-US" dirty="0">
              <a:solidFill>
                <a:srgbClr val="FF7400"/>
              </a:solidFill>
            </a:endParaRPr>
          </a:p>
        </p:txBody>
      </p:sp>
    </p:spTree>
    <p:extLst>
      <p:ext uri="{BB962C8B-B14F-4D97-AF65-F5344CB8AC3E}">
        <p14:creationId xmlns:p14="http://schemas.microsoft.com/office/powerpoint/2010/main" val="2272452416"/>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err="1" smtClean="0">
                <a:solidFill>
                  <a:srgbClr val="FF00FF"/>
                </a:solidFill>
              </a:rPr>
              <a:t>Dynamic</a:t>
            </a:r>
            <a:r>
              <a:rPr lang="en-US" dirty="0" err="1" smtClean="0">
                <a:solidFill>
                  <a:srgbClr val="FF7400"/>
                </a:solidFill>
              </a:rPr>
              <a:t>MOCK</a:t>
            </a:r>
            <a:r>
              <a:rPr lang="en-US" dirty="0" smtClean="0">
                <a:solidFill>
                  <a:srgbClr val="FF7400"/>
                </a:solidFill>
              </a:rPr>
              <a:t/>
            </a:r>
            <a:br>
              <a:rPr lang="en-US" dirty="0" smtClean="0">
                <a:solidFill>
                  <a:srgbClr val="FF7400"/>
                </a:solidFill>
              </a:rPr>
            </a:br>
            <a:r>
              <a:rPr lang="en-US" dirty="0" err="1" smtClean="0">
                <a:solidFill>
                  <a:srgbClr val="FF00FF"/>
                </a:solidFill>
              </a:rPr>
              <a:t>STrickt</a:t>
            </a:r>
            <a:r>
              <a:rPr lang="en-US" dirty="0" err="1" smtClean="0">
                <a:solidFill>
                  <a:srgbClr val="FF7400"/>
                </a:solidFill>
              </a:rPr>
              <a:t>mock</a:t>
            </a:r>
            <a:endParaRPr lang="en-US" dirty="0">
              <a:solidFill>
                <a:srgbClr val="FF7400"/>
              </a:solidFill>
            </a:endParaRPr>
          </a:p>
        </p:txBody>
      </p:sp>
    </p:spTree>
    <p:extLst>
      <p:ext uri="{BB962C8B-B14F-4D97-AF65-F5344CB8AC3E}">
        <p14:creationId xmlns:p14="http://schemas.microsoft.com/office/powerpoint/2010/main" val="2868972687"/>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Mocks</a:t>
            </a:r>
            <a:endParaRPr lang="en-US" dirty="0"/>
          </a:p>
        </p:txBody>
      </p:sp>
      <p:sp>
        <p:nvSpPr>
          <p:cNvPr id="3" name="Textplatzhalter 2"/>
          <p:cNvSpPr>
            <a:spLocks noGrp="1"/>
          </p:cNvSpPr>
          <p:nvPr>
            <p:ph type="body" sz="quarter" idx="10"/>
          </p:nvPr>
        </p:nvSpPr>
        <p:spPr/>
        <p:txBody>
          <a:bodyPr/>
          <a:lstStyle/>
          <a:p>
            <a:endParaRPr lang="en-US" dirty="0"/>
          </a:p>
        </p:txBody>
      </p:sp>
      <p:sp>
        <p:nvSpPr>
          <p:cNvPr id="4" name="Textplatzhalter 3"/>
          <p:cNvSpPr>
            <a:spLocks noGrp="1"/>
          </p:cNvSpPr>
          <p:nvPr>
            <p:ph type="body" sz="quarter" idx="11"/>
          </p:nvPr>
        </p:nvSpPr>
        <p:spPr/>
        <p:txBody>
          <a:bodyPr/>
          <a:lstStyle/>
          <a:p>
            <a:r>
              <a:rPr lang="en-US" dirty="0" smtClean="0"/>
              <a:t>Sind </a:t>
            </a:r>
            <a:r>
              <a:rPr lang="en-US" dirty="0" err="1" smtClean="0"/>
              <a:t>keine</a:t>
            </a:r>
            <a:r>
              <a:rPr lang="en-US" dirty="0" smtClean="0"/>
              <a:t> Stubs.</a:t>
            </a:r>
            <a:endParaRPr lang="en-US" dirty="0"/>
          </a:p>
        </p:txBody>
      </p:sp>
    </p:spTree>
    <p:extLst>
      <p:ext uri="{BB962C8B-B14F-4D97-AF65-F5344CB8AC3E}">
        <p14:creationId xmlns:p14="http://schemas.microsoft.com/office/powerpoint/2010/main" val="1447552758"/>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var</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rgbClr val="FF00FF"/>
                </a:solidFill>
                <a:latin typeface="Consolas" pitchFamily="49" charset="0"/>
                <a:ea typeface="Roboto" pitchFamily="2" charset="0"/>
                <a:cs typeface="Consolas" pitchFamily="49" charset="0"/>
              </a:rPr>
              <a:t>stub</a:t>
            </a:r>
            <a:r>
              <a:rPr lang="en-US" sz="2000" b="1" dirty="0" err="1" smtClean="0">
                <a:solidFill>
                  <a:schemeClr val="bg1"/>
                </a:solidFill>
                <a:latin typeface="Consolas" pitchFamily="49" charset="0"/>
                <a:ea typeface="Roboto" pitchFamily="2" charset="0"/>
                <a:cs typeface="Consolas" pitchFamily="49" charset="0"/>
              </a:rPr>
              <a:t>UserRepository</a:t>
            </a:r>
            <a:r>
              <a:rPr lang="en-US" sz="2000" b="1" dirty="0" smtClean="0">
                <a:solidFill>
                  <a:schemeClr val="bg1"/>
                </a:solidFill>
                <a:latin typeface="Consolas" pitchFamily="49" charset="0"/>
                <a:ea typeface="Roboto" pitchFamily="2" charset="0"/>
                <a:cs typeface="Consolas" pitchFamily="49" charset="0"/>
              </a:rPr>
              <a:t> = 		</a:t>
            </a:r>
            <a:r>
              <a:rPr lang="en-US" sz="2000" b="1" dirty="0" err="1" smtClean="0">
                <a:solidFill>
                  <a:srgbClr val="FF00FF"/>
                </a:solidFill>
                <a:latin typeface="Consolas" pitchFamily="49" charset="0"/>
                <a:ea typeface="Roboto" pitchFamily="2" charset="0"/>
                <a:cs typeface="Consolas" pitchFamily="49" charset="0"/>
              </a:rPr>
              <a:t>Mock</a:t>
            </a:r>
            <a:r>
              <a:rPr lang="en-US" sz="2000" b="1" dirty="0" err="1" smtClean="0">
                <a:solidFill>
                  <a:schemeClr val="bg1"/>
                </a:solidFill>
                <a:latin typeface="Consolas" pitchFamily="49" charset="0"/>
                <a:ea typeface="Roboto" pitchFamily="2" charset="0"/>
                <a:cs typeface="Consolas" pitchFamily="49" charset="0"/>
              </a:rPr>
              <a:t>Repository.Generate</a:t>
            </a:r>
            <a:r>
              <a:rPr lang="en-US" sz="2000" b="1" dirty="0" err="1" smtClean="0">
                <a:solidFill>
                  <a:srgbClr val="FF00FF"/>
                </a:solidFill>
                <a:latin typeface="Consolas" pitchFamily="49" charset="0"/>
                <a:ea typeface="Roboto" pitchFamily="2" charset="0"/>
                <a:cs typeface="Consolas" pitchFamily="49" charset="0"/>
              </a:rPr>
              <a:t>Stub</a:t>
            </a:r>
            <a:r>
              <a:rPr lang="en-US" sz="2000" b="1" dirty="0" smtClean="0">
                <a:solidFill>
                  <a:schemeClr val="bg1"/>
                </a:solidFill>
                <a:latin typeface="Consolas" pitchFamily="49" charset="0"/>
                <a:ea typeface="Roboto" pitchFamily="2" charset="0"/>
                <a:cs typeface="Consolas" pitchFamily="49" charset="0"/>
              </a:rPr>
              <a:t>&lt;</a:t>
            </a:r>
            <a:r>
              <a:rPr lang="en-US" sz="2000" b="1" dirty="0" err="1" smtClean="0">
                <a:solidFill>
                  <a:schemeClr val="bg1"/>
                </a:solidFill>
                <a:latin typeface="Consolas" pitchFamily="49" charset="0"/>
                <a:ea typeface="Roboto" pitchFamily="2" charset="0"/>
                <a:cs typeface="Consolas" pitchFamily="49" charset="0"/>
              </a:rPr>
              <a:t>IUserRepository</a:t>
            </a:r>
            <a:r>
              <a:rPr lang="en-US" sz="2000" b="1" dirty="0" smtClean="0">
                <a:solidFill>
                  <a:schemeClr val="bg1"/>
                </a:solidFill>
                <a:latin typeface="Consolas" pitchFamily="49" charset="0"/>
                <a:ea typeface="Roboto" pitchFamily="2" charset="0"/>
                <a:cs typeface="Consolas" pitchFamily="49" charset="0"/>
              </a:rPr>
              <a:t>&gt;();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rgbClr val="FF00FF"/>
                </a:solidFill>
                <a:latin typeface="Consolas" pitchFamily="49" charset="0"/>
                <a:ea typeface="Roboto" pitchFamily="2" charset="0"/>
                <a:cs typeface="Consolas" pitchFamily="49" charset="0"/>
              </a:rPr>
              <a:t>stub</a:t>
            </a:r>
            <a:r>
              <a:rPr lang="en-US" sz="2000" b="1" dirty="0" err="1" smtClean="0">
                <a:solidFill>
                  <a:schemeClr val="bg1"/>
                </a:solidFill>
                <a:latin typeface="Consolas" pitchFamily="49" charset="0"/>
                <a:ea typeface="Roboto" pitchFamily="2" charset="0"/>
                <a:cs typeface="Consolas" pitchFamily="49" charset="0"/>
              </a:rPr>
              <a:t>UserRepository.</a:t>
            </a:r>
            <a:r>
              <a:rPr lang="en-US" sz="2000" b="1" dirty="0" err="1" smtClean="0">
                <a:solidFill>
                  <a:srgbClr val="FF00FF"/>
                </a:solidFill>
                <a:latin typeface="Consolas" pitchFamily="49" charset="0"/>
                <a:ea typeface="Roboto" pitchFamily="2" charset="0"/>
                <a:cs typeface="Consolas" pitchFamily="49" charset="0"/>
              </a:rPr>
              <a:t>Stub</a:t>
            </a:r>
            <a:r>
              <a:rPr lang="en-US" sz="2000" b="1" dirty="0" smtClean="0">
                <a:solidFill>
                  <a:schemeClr val="bg1"/>
                </a:solidFill>
                <a:latin typeface="Consolas" pitchFamily="49" charset="0"/>
                <a:ea typeface="Roboto" pitchFamily="2" charset="0"/>
                <a:cs typeface="Consolas" pitchFamily="49" charset="0"/>
              </a:rPr>
              <a:t>(x =&gt; 	</a:t>
            </a:r>
            <a:r>
              <a:rPr lang="en-US" sz="2000" b="1" dirty="0" err="1" smtClean="0">
                <a:solidFill>
                  <a:schemeClr val="bg1"/>
                </a:solidFill>
                <a:latin typeface="Consolas" pitchFamily="49" charset="0"/>
                <a:ea typeface="Roboto" pitchFamily="2" charset="0"/>
                <a:cs typeface="Consolas" pitchFamily="49" charset="0"/>
              </a:rPr>
              <a:t>x.GetUserByName</a:t>
            </a:r>
            <a:r>
              <a:rPr lang="en-US" sz="2000" b="1" dirty="0" smtClean="0">
                <a:solidFill>
                  <a:schemeClr val="bg1"/>
                </a:solidFill>
                <a:latin typeface="Consolas" pitchFamily="49" charset="0"/>
                <a:ea typeface="Roboto" pitchFamily="2" charset="0"/>
                <a:cs typeface="Consolas" pitchFamily="49" charset="0"/>
              </a:rPr>
              <a:t>("</a:t>
            </a:r>
            <a:r>
              <a:rPr lang="en-US" sz="2000" b="1" dirty="0" err="1" smtClean="0">
                <a:solidFill>
                  <a:schemeClr val="bg1"/>
                </a:solidFill>
                <a:latin typeface="Consolas" pitchFamily="49" charset="0"/>
                <a:ea typeface="Roboto" pitchFamily="2" charset="0"/>
                <a:cs typeface="Consolas" pitchFamily="49" charset="0"/>
              </a:rPr>
              <a:t>ayende</a:t>
            </a:r>
            <a:r>
              <a:rPr lang="en-US" sz="2000" b="1" dirty="0" smtClean="0">
                <a:solidFill>
                  <a:schemeClr val="bg1"/>
                </a:solidFill>
                <a:latin typeface="Consolas" pitchFamily="49" charset="0"/>
                <a:ea typeface="Roboto" pitchFamily="2" charset="0"/>
                <a:cs typeface="Consolas" pitchFamily="49" charset="0"/>
              </a:rPr>
              <a:t>")).Return(</a:t>
            </a:r>
            <a:r>
              <a:rPr lang="en-US" sz="2000" b="1" dirty="0" err="1" smtClean="0">
                <a:solidFill>
                  <a:schemeClr val="bg1"/>
                </a:solidFill>
                <a:latin typeface="Consolas" pitchFamily="49" charset="0"/>
                <a:ea typeface="Roboto" pitchFamily="2" charset="0"/>
                <a:cs typeface="Consolas" pitchFamily="49" charset="0"/>
              </a:rPr>
              <a:t>theUser</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endParaRPr lang="en-US" sz="2000" b="1" dirty="0" smtClean="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39531780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2555776"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3200" dirty="0" smtClean="0">
                <a:latin typeface="Roboto" pitchFamily="2" charset="0"/>
                <a:ea typeface="Roboto" pitchFamily="2" charset="0"/>
              </a:rPr>
              <a:t>Roles</a:t>
            </a:r>
            <a:endParaRPr lang="de-DE" sz="32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Roboto" pitchFamily="2" charset="0"/>
                <a:ea typeface="Roboto" pitchFamily="2" charset="0"/>
              </a:rPr>
              <a:t>Patterns</a:t>
            </a:r>
            <a:endParaRPr lang="de-DE" sz="3200" dirty="0">
              <a:latin typeface="Roboto" pitchFamily="2" charset="0"/>
              <a:ea typeface="Roboto" pitchFamily="2" charset="0"/>
            </a:endParaRPr>
          </a:p>
        </p:txBody>
      </p:sp>
    </p:spTree>
    <p:extLst>
      <p:ext uri="{BB962C8B-B14F-4D97-AF65-F5344CB8AC3E}">
        <p14:creationId xmlns:p14="http://schemas.microsoft.com/office/powerpoint/2010/main" val="3624451228"/>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hteck 13"/>
          <p:cNvSpPr/>
          <p:nvPr/>
        </p:nvSpPr>
        <p:spPr>
          <a:xfrm>
            <a:off x="2555776"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2000" dirty="0" smtClean="0">
                <a:latin typeface="Roboto" pitchFamily="2" charset="0"/>
                <a:ea typeface="Roboto" pitchFamily="2" charset="0"/>
              </a:rPr>
              <a:t>Lazy</a:t>
            </a:r>
            <a:endParaRPr lang="de-DE" sz="2000" dirty="0">
              <a:latin typeface="Roboto" pitchFamily="2" charset="0"/>
              <a:ea typeface="Roboto" pitchFamily="2" charset="0"/>
            </a:endParaRPr>
          </a:p>
        </p:txBody>
      </p:sp>
      <p:sp>
        <p:nvSpPr>
          <p:cNvPr id="15" name="Rechteck 14"/>
          <p:cNvSpPr/>
          <p:nvPr/>
        </p:nvSpPr>
        <p:spPr>
          <a:xfrm>
            <a:off x="2555776" y="4725144"/>
            <a:ext cx="1800200" cy="1800200"/>
          </a:xfrm>
          <a:prstGeom prst="rect">
            <a:avLst/>
          </a:prstGeom>
          <a:solidFill>
            <a:srgbClr val="00B7FF"/>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smtClean="0">
                <a:latin typeface="Roboto" pitchFamily="2" charset="0"/>
                <a:ea typeface="Roboto" pitchFamily="2" charset="0"/>
              </a:rPr>
              <a:t>Charity</a:t>
            </a:r>
            <a:endParaRPr lang="de-DE" sz="2000" dirty="0">
              <a:latin typeface="Roboto" pitchFamily="2" charset="0"/>
              <a:ea typeface="Roboto" pitchFamily="2" charset="0"/>
            </a:endParaRPr>
          </a:p>
        </p:txBody>
      </p:sp>
      <p:sp>
        <p:nvSpPr>
          <p:cNvPr id="16" name="Rechteck 15"/>
          <p:cNvSpPr/>
          <p:nvPr/>
        </p:nvSpPr>
        <p:spPr>
          <a:xfrm>
            <a:off x="2555776" y="260648"/>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2000" dirty="0" smtClean="0">
                <a:latin typeface="Roboto" pitchFamily="2" charset="0"/>
                <a:ea typeface="Roboto" pitchFamily="2" charset="0"/>
              </a:rPr>
              <a:t>Eager</a:t>
            </a:r>
            <a:endParaRPr lang="de-DE" sz="2000" dirty="0">
              <a:latin typeface="Roboto" pitchFamily="2" charset="0"/>
              <a:ea typeface="Roboto" pitchFamily="2" charset="0"/>
            </a:endParaRPr>
          </a:p>
        </p:txBody>
      </p:sp>
      <p:sp>
        <p:nvSpPr>
          <p:cNvPr id="21" name="Rechteck 20"/>
          <p:cNvSpPr/>
          <p:nvPr/>
        </p:nvSpPr>
        <p:spPr>
          <a:xfrm>
            <a:off x="4788024" y="4725144"/>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DDD</a:t>
            </a:r>
            <a:endParaRPr lang="de-DE" sz="2000" dirty="0">
              <a:latin typeface="Roboto" pitchFamily="2" charset="0"/>
              <a:ea typeface="Roboto" pitchFamily="2" charset="0"/>
            </a:endParaRPr>
          </a:p>
        </p:txBody>
      </p:sp>
      <p:sp>
        <p:nvSpPr>
          <p:cNvPr id="22" name="Rechteck 21"/>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2000" dirty="0" err="1" smtClean="0">
                <a:latin typeface="Roboto" pitchFamily="2" charset="0"/>
                <a:ea typeface="Roboto" pitchFamily="2" charset="0"/>
              </a:rPr>
              <a:t>GoF</a:t>
            </a:r>
            <a:endParaRPr lang="de-DE" sz="2000" dirty="0">
              <a:latin typeface="Roboto" pitchFamily="2" charset="0"/>
              <a:ea typeface="Roboto" pitchFamily="2" charset="0"/>
            </a:endParaRPr>
          </a:p>
        </p:txBody>
      </p:sp>
      <p:sp>
        <p:nvSpPr>
          <p:cNvPr id="23" name="Rechteck 22"/>
          <p:cNvSpPr/>
          <p:nvPr/>
        </p:nvSpPr>
        <p:spPr>
          <a:xfrm>
            <a:off x="4788024" y="260648"/>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2000" dirty="0" err="1" smtClean="0">
                <a:latin typeface="Roboto" pitchFamily="2" charset="0"/>
                <a:ea typeface="Roboto" pitchFamily="2" charset="0"/>
              </a:rPr>
              <a:t>PoEAA</a:t>
            </a:r>
            <a:endParaRPr lang="de-DE" sz="2000" dirty="0">
              <a:latin typeface="Roboto" pitchFamily="2" charset="0"/>
              <a:ea typeface="Roboto" pitchFamily="2" charset="0"/>
            </a:endParaRPr>
          </a:p>
        </p:txBody>
      </p:sp>
    </p:spTree>
    <p:extLst>
      <p:ext uri="{BB962C8B-B14F-4D97-AF65-F5344CB8AC3E}">
        <p14:creationId xmlns:p14="http://schemas.microsoft.com/office/powerpoint/2010/main" val="2886151125"/>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solidFill>
                  <a:srgbClr val="00B7FF"/>
                </a:solidFill>
              </a:rPr>
              <a:t>Eager Roles</a:t>
            </a:r>
            <a:endParaRPr lang="de-DE" dirty="0">
              <a:solidFill>
                <a:srgbClr val="00B7FF"/>
              </a:solidFill>
            </a:endParaRPr>
          </a:p>
        </p:txBody>
      </p:sp>
      <p:sp>
        <p:nvSpPr>
          <p:cNvPr id="4" name="Textplatzhalter 3"/>
          <p:cNvSpPr>
            <a:spLocks noGrp="1"/>
          </p:cNvSpPr>
          <p:nvPr>
            <p:ph type="body" sz="quarter" idx="10"/>
          </p:nvPr>
        </p:nvSpPr>
        <p:spPr/>
        <p:txBody>
          <a:bodyPr/>
          <a:lstStyle/>
          <a:p>
            <a:r>
              <a:rPr lang="de-DE" dirty="0" smtClean="0"/>
              <a:t>Übereifrig</a:t>
            </a:r>
            <a:endParaRPr lang="de-DE" dirty="0"/>
          </a:p>
        </p:txBody>
      </p:sp>
      <p:sp>
        <p:nvSpPr>
          <p:cNvPr id="5" name="Textplatzhalter 4"/>
          <p:cNvSpPr>
            <a:spLocks noGrp="1"/>
          </p:cNvSpPr>
          <p:nvPr>
            <p:ph type="body" sz="quarter" idx="11"/>
          </p:nvPr>
        </p:nvSpPr>
        <p:spPr/>
        <p:txBody>
          <a:bodyPr/>
          <a:lstStyle/>
          <a:p>
            <a:r>
              <a:rPr lang="en-US" dirty="0" err="1" smtClean="0"/>
              <a:t>Tausendsassa</a:t>
            </a:r>
            <a:endParaRPr lang="de-DE" dirty="0"/>
          </a:p>
        </p:txBody>
      </p:sp>
    </p:spTree>
    <p:extLst>
      <p:ext uri="{BB962C8B-B14F-4D97-AF65-F5344CB8AC3E}">
        <p14:creationId xmlns:p14="http://schemas.microsoft.com/office/powerpoint/2010/main" val="47960762"/>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251520" y="1268760"/>
            <a:ext cx="8640960" cy="4320480"/>
          </a:xfrm>
        </p:spPr>
        <p:txBody>
          <a:bodyPr>
            <a:noAutofit/>
          </a:bodyPr>
          <a:lstStyle/>
          <a:p>
            <a:r>
              <a:rPr lang="de-DE" sz="16600" dirty="0" smtClean="0"/>
              <a:t>Provider</a:t>
            </a:r>
            <a:br>
              <a:rPr lang="de-DE" sz="16600" dirty="0" smtClean="0"/>
            </a:br>
            <a:r>
              <a:rPr lang="de-DE" sz="16600" dirty="0">
                <a:solidFill>
                  <a:srgbClr val="FF00FF"/>
                </a:solidFill>
              </a:rPr>
              <a:t>Agent</a:t>
            </a:r>
          </a:p>
        </p:txBody>
      </p:sp>
    </p:spTree>
    <p:extLst>
      <p:ext uri="{BB962C8B-B14F-4D97-AF65-F5344CB8AC3E}">
        <p14:creationId xmlns:p14="http://schemas.microsoft.com/office/powerpoint/2010/main" val="561304326"/>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251520" y="1268760"/>
            <a:ext cx="8640960" cy="4320480"/>
          </a:xfrm>
        </p:spPr>
        <p:txBody>
          <a:bodyPr>
            <a:noAutofit/>
          </a:bodyPr>
          <a:lstStyle/>
          <a:p>
            <a:r>
              <a:rPr lang="de-DE" sz="16600" dirty="0" smtClean="0"/>
              <a:t>Dispatcher</a:t>
            </a:r>
            <a:br>
              <a:rPr lang="de-DE" sz="16600" dirty="0" smtClean="0"/>
            </a:br>
            <a:r>
              <a:rPr lang="de-DE" sz="16600" dirty="0">
                <a:solidFill>
                  <a:srgbClr val="FF00FF"/>
                </a:solidFill>
              </a:rPr>
              <a:t>Broker</a:t>
            </a:r>
          </a:p>
        </p:txBody>
      </p:sp>
    </p:spTree>
    <p:extLst>
      <p:ext uri="{BB962C8B-B14F-4D97-AF65-F5344CB8AC3E}">
        <p14:creationId xmlns:p14="http://schemas.microsoft.com/office/powerpoint/2010/main" val="2494507514"/>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251520" y="1268760"/>
            <a:ext cx="8640960" cy="4320480"/>
          </a:xfrm>
        </p:spPr>
        <p:txBody>
          <a:bodyPr>
            <a:noAutofit/>
          </a:bodyPr>
          <a:lstStyle/>
          <a:p>
            <a:r>
              <a:rPr lang="de-DE" sz="19900" dirty="0" smtClean="0"/>
              <a:t>MANAGER</a:t>
            </a:r>
            <a:endParaRPr lang="de-DE" sz="19900" dirty="0"/>
          </a:p>
        </p:txBody>
      </p:sp>
    </p:spTree>
    <p:extLst>
      <p:ext uri="{BB962C8B-B14F-4D97-AF65-F5344CB8AC3E}">
        <p14:creationId xmlns:p14="http://schemas.microsoft.com/office/powerpoint/2010/main" val="2813459705"/>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solidFill>
                  <a:srgbClr val="FF00FF"/>
                </a:solidFill>
              </a:rPr>
              <a:t>Prozeduraler</a:t>
            </a:r>
            <a:r>
              <a:rPr lang="de-DE" dirty="0" smtClean="0"/>
              <a:t> Code</a:t>
            </a:r>
            <a:br>
              <a:rPr lang="de-DE" dirty="0" smtClean="0"/>
            </a:br>
            <a:r>
              <a:rPr lang="de-DE" dirty="0" smtClean="0">
                <a:solidFill>
                  <a:srgbClr val="FF00FF"/>
                </a:solidFill>
              </a:rPr>
              <a:t>Große </a:t>
            </a:r>
            <a:r>
              <a:rPr lang="de-DE" dirty="0" err="1" smtClean="0"/>
              <a:t>klassen</a:t>
            </a:r>
            <a:endParaRPr lang="de-DE" dirty="0"/>
          </a:p>
        </p:txBody>
      </p:sp>
    </p:spTree>
    <p:extLst>
      <p:ext uri="{BB962C8B-B14F-4D97-AF65-F5344CB8AC3E}">
        <p14:creationId xmlns:p14="http://schemas.microsoft.com/office/powerpoint/2010/main" val="1176452876"/>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Schwer </a:t>
            </a:r>
            <a:r>
              <a:rPr lang="de-DE" dirty="0" err="1" smtClean="0">
                <a:solidFill>
                  <a:srgbClr val="FF00FF"/>
                </a:solidFill>
              </a:rPr>
              <a:t>Testbar</a:t>
            </a:r>
            <a:r>
              <a:rPr lang="de-DE" dirty="0" smtClean="0"/>
              <a:t/>
            </a:r>
            <a:br>
              <a:rPr lang="de-DE" dirty="0" smtClean="0"/>
            </a:br>
            <a:r>
              <a:rPr lang="de-DE" dirty="0" smtClean="0">
                <a:solidFill>
                  <a:srgbClr val="FF00FF"/>
                </a:solidFill>
              </a:rPr>
              <a:t>1000+</a:t>
            </a:r>
            <a:r>
              <a:rPr lang="de-DE" dirty="0"/>
              <a:t>Loc</a:t>
            </a:r>
          </a:p>
        </p:txBody>
      </p:sp>
    </p:spTree>
    <p:extLst>
      <p:ext uri="{BB962C8B-B14F-4D97-AF65-F5344CB8AC3E}">
        <p14:creationId xmlns:p14="http://schemas.microsoft.com/office/powerpoint/2010/main" val="563796877"/>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19900" dirty="0" smtClean="0">
                <a:ea typeface="Roboto" pitchFamily="2" charset="0"/>
              </a:rPr>
              <a:t>Jenkins</a:t>
            </a:r>
            <a:r>
              <a:rPr lang="de-DE" sz="1200" dirty="0" smtClean="0">
                <a:latin typeface="Roboto" pitchFamily="2" charset="0"/>
                <a:ea typeface="Roboto" pitchFamily="2" charset="0"/>
                <a:hlinkClick r:id="rId2"/>
              </a:rPr>
              <a:t/>
            </a:r>
            <a:br>
              <a:rPr lang="de-DE" sz="1200" dirty="0" smtClean="0">
                <a:latin typeface="Roboto" pitchFamily="2" charset="0"/>
                <a:ea typeface="Roboto" pitchFamily="2" charset="0"/>
                <a:hlinkClick r:id="rId2"/>
              </a:rPr>
            </a:br>
            <a:r>
              <a:rPr lang="de-DE" sz="1200" dirty="0" smtClean="0">
                <a:latin typeface="Roboto" pitchFamily="2" charset="0"/>
                <a:ea typeface="Roboto" pitchFamily="2" charset="0"/>
                <a:hlinkClick r:id="rId2"/>
              </a:rPr>
              <a:t/>
            </a:r>
            <a:br>
              <a:rPr lang="de-DE" sz="1200" dirty="0" smtClean="0">
                <a:latin typeface="Roboto" pitchFamily="2" charset="0"/>
                <a:ea typeface="Roboto" pitchFamily="2" charset="0"/>
                <a:hlinkClick r:id="rId2"/>
              </a:rPr>
            </a:br>
            <a:r>
              <a:rPr lang="de-DE" sz="1200" dirty="0" smtClean="0">
                <a:latin typeface="Roboto" pitchFamily="2" charset="0"/>
                <a:ea typeface="Roboto" pitchFamily="2" charset="0"/>
                <a:hlinkClick r:id="rId2"/>
              </a:rPr>
              <a:t>https</a:t>
            </a:r>
            <a:r>
              <a:rPr lang="de-DE" sz="1200" dirty="0">
                <a:latin typeface="Roboto" pitchFamily="2" charset="0"/>
                <a:ea typeface="Roboto" pitchFamily="2" charset="0"/>
                <a:hlinkClick r:id="rId2"/>
              </a:rPr>
              <a:t>://github.com/jenkinsci/jenkins/blob/master/core/src/main/java/jenkins/model/Jenkins.java</a:t>
            </a:r>
            <a:endParaRPr lang="de-DE" sz="1200" dirty="0">
              <a:latin typeface="Roboto" pitchFamily="2" charset="0"/>
              <a:ea typeface="Roboto" pitchFamily="2" charset="0"/>
            </a:endParaRPr>
          </a:p>
        </p:txBody>
      </p:sp>
    </p:spTree>
    <p:extLst>
      <p:ext uri="{BB962C8B-B14F-4D97-AF65-F5344CB8AC3E}">
        <p14:creationId xmlns:p14="http://schemas.microsoft.com/office/powerpoint/2010/main" val="3645386071"/>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solidFill>
                  <a:srgbClr val="00B7FF"/>
                </a:solidFill>
              </a:rPr>
              <a:t>Lazy Roles</a:t>
            </a:r>
            <a:endParaRPr lang="de-DE" dirty="0">
              <a:solidFill>
                <a:srgbClr val="00B7FF"/>
              </a:solidFill>
            </a:endParaRPr>
          </a:p>
        </p:txBody>
      </p:sp>
      <p:sp>
        <p:nvSpPr>
          <p:cNvPr id="4" name="Textplatzhalter 3"/>
          <p:cNvSpPr>
            <a:spLocks noGrp="1"/>
          </p:cNvSpPr>
          <p:nvPr>
            <p:ph type="body" sz="quarter" idx="10"/>
          </p:nvPr>
        </p:nvSpPr>
        <p:spPr/>
        <p:txBody>
          <a:bodyPr/>
          <a:lstStyle/>
          <a:p>
            <a:r>
              <a:rPr lang="de-DE" dirty="0" smtClean="0"/>
              <a:t>Faulpelze</a:t>
            </a:r>
            <a:endParaRPr lang="de-DE" dirty="0"/>
          </a:p>
        </p:txBody>
      </p:sp>
      <p:sp>
        <p:nvSpPr>
          <p:cNvPr id="5" name="Textplatzhalter 4"/>
          <p:cNvSpPr>
            <a:spLocks noGrp="1"/>
          </p:cNvSpPr>
          <p:nvPr>
            <p:ph type="body" sz="quarter" idx="11"/>
          </p:nvPr>
        </p:nvSpPr>
        <p:spPr/>
        <p:txBody>
          <a:bodyPr/>
          <a:lstStyle/>
          <a:p>
            <a:r>
              <a:rPr lang="en-US" dirty="0" err="1" smtClean="0"/>
              <a:t>Nicht</a:t>
            </a:r>
            <a:r>
              <a:rPr lang="en-US" dirty="0" smtClean="0"/>
              <a:t> </a:t>
            </a:r>
            <a:r>
              <a:rPr lang="en-US" dirty="0" err="1" smtClean="0"/>
              <a:t>meine</a:t>
            </a:r>
            <a:r>
              <a:rPr lang="en-US" dirty="0" smtClean="0"/>
              <a:t> </a:t>
            </a:r>
            <a:r>
              <a:rPr lang="en-US" dirty="0" err="1" smtClean="0"/>
              <a:t>Aufgabe</a:t>
            </a:r>
            <a:r>
              <a:rPr lang="en-US" dirty="0" smtClean="0"/>
              <a:t>!</a:t>
            </a:r>
            <a:endParaRPr lang="de-DE" dirty="0"/>
          </a:p>
        </p:txBody>
      </p:sp>
    </p:spTree>
    <p:extLst>
      <p:ext uri="{BB962C8B-B14F-4D97-AF65-F5344CB8AC3E}">
        <p14:creationId xmlns:p14="http://schemas.microsoft.com/office/powerpoint/2010/main" val="36647513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don‘t 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9600" dirty="0" smtClean="0">
                <a:solidFill>
                  <a:srgbClr val="00B7FF"/>
                </a:solidFill>
              </a:rPr>
              <a:t>Nomina Agentis</a:t>
            </a:r>
            <a:endParaRPr lang="de-DE" sz="9600" dirty="0">
              <a:solidFill>
                <a:srgbClr val="00B7FF"/>
              </a:solidFill>
            </a:endParaRPr>
          </a:p>
        </p:txBody>
      </p:sp>
      <p:sp>
        <p:nvSpPr>
          <p:cNvPr id="5" name="Textplatzhalter 4"/>
          <p:cNvSpPr>
            <a:spLocks noGrp="1"/>
          </p:cNvSpPr>
          <p:nvPr>
            <p:ph type="body" sz="quarter" idx="11"/>
          </p:nvPr>
        </p:nvSpPr>
        <p:spPr>
          <a:xfrm>
            <a:off x="971600" y="3933056"/>
            <a:ext cx="7200850" cy="1800200"/>
          </a:xfrm>
        </p:spPr>
        <p:txBody>
          <a:bodyPr/>
          <a:lstStyle/>
          <a:p>
            <a:r>
              <a:rPr lang="de-DE" dirty="0" smtClean="0"/>
              <a:t>Von einem Verb </a:t>
            </a:r>
          </a:p>
          <a:p>
            <a:r>
              <a:rPr lang="de-DE" dirty="0" smtClean="0"/>
              <a:t>abgeleitetes Substantiv</a:t>
            </a:r>
            <a:endParaRPr lang="de-DE" dirty="0"/>
          </a:p>
        </p:txBody>
      </p:sp>
    </p:spTree>
    <p:extLst>
      <p:ext uri="{BB962C8B-B14F-4D97-AF65-F5344CB8AC3E}">
        <p14:creationId xmlns:p14="http://schemas.microsoft.com/office/powerpoint/2010/main" val="3417976192"/>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Derivations</a:t>
            </a:r>
            <a:r>
              <a:rPr lang="de-DE" dirty="0" smtClean="0">
                <a:solidFill>
                  <a:srgbClr val="FF00FF"/>
                </a:solidFill>
              </a:rPr>
              <a:t>morpheme</a:t>
            </a:r>
            <a:endParaRPr lang="de-DE" dirty="0">
              <a:solidFill>
                <a:srgbClr val="FF00FF"/>
              </a:solidFill>
            </a:endParaRPr>
          </a:p>
        </p:txBody>
      </p:sp>
    </p:spTree>
    <p:extLst>
      <p:ext uri="{BB962C8B-B14F-4D97-AF65-F5344CB8AC3E}">
        <p14:creationId xmlns:p14="http://schemas.microsoft.com/office/powerpoint/2010/main" val="4200026839"/>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-er</a:t>
            </a:r>
            <a:br>
              <a:rPr lang="de-DE" dirty="0" smtClean="0"/>
            </a:br>
            <a:r>
              <a:rPr lang="de-DE" dirty="0"/>
              <a:t/>
            </a:r>
            <a:br>
              <a:rPr lang="de-DE" dirty="0"/>
            </a:br>
            <a:r>
              <a:rPr lang="de-DE" dirty="0" smtClean="0"/>
              <a:t>-or</a:t>
            </a:r>
            <a:endParaRPr lang="de-DE" dirty="0">
              <a:solidFill>
                <a:srgbClr val="FF00FF"/>
              </a:solidFill>
            </a:endParaRPr>
          </a:p>
        </p:txBody>
      </p:sp>
    </p:spTree>
    <p:extLst>
      <p:ext uri="{BB962C8B-B14F-4D97-AF65-F5344CB8AC3E}">
        <p14:creationId xmlns:p14="http://schemas.microsoft.com/office/powerpoint/2010/main" val="3551153994"/>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Autofit/>
          </a:bodyPr>
          <a:lstStyle/>
          <a:p>
            <a:r>
              <a:rPr lang="de-DE" sz="13800" dirty="0" smtClean="0"/>
              <a:t>Formatter</a:t>
            </a:r>
            <a:br>
              <a:rPr lang="de-DE" sz="13800" dirty="0" smtClean="0"/>
            </a:br>
            <a:r>
              <a:rPr lang="de-DE" sz="13800" dirty="0" smtClean="0">
                <a:solidFill>
                  <a:srgbClr val="FF00FF"/>
                </a:solidFill>
              </a:rPr>
              <a:t>Transformer</a:t>
            </a:r>
            <a:endParaRPr lang="de-DE" sz="13800" dirty="0">
              <a:solidFill>
                <a:srgbClr val="FF00FF"/>
              </a:solidFill>
            </a:endParaRPr>
          </a:p>
        </p:txBody>
      </p:sp>
    </p:spTree>
    <p:extLst>
      <p:ext uri="{BB962C8B-B14F-4D97-AF65-F5344CB8AC3E}">
        <p14:creationId xmlns:p14="http://schemas.microsoft.com/office/powerpoint/2010/main" val="3074921654"/>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Autofit/>
          </a:bodyPr>
          <a:lstStyle/>
          <a:p>
            <a:r>
              <a:rPr lang="de-DE" sz="16600" dirty="0" smtClean="0"/>
              <a:t>Wrapper</a:t>
            </a:r>
            <a:br>
              <a:rPr lang="de-DE" sz="16600" dirty="0" smtClean="0"/>
            </a:br>
            <a:r>
              <a:rPr lang="de-DE" sz="16600" dirty="0" smtClean="0">
                <a:solidFill>
                  <a:srgbClr val="FF00FF"/>
                </a:solidFill>
              </a:rPr>
              <a:t>Mapper</a:t>
            </a:r>
            <a:endParaRPr lang="de-DE" sz="16600" dirty="0">
              <a:solidFill>
                <a:srgbClr val="FF00FF"/>
              </a:solidFill>
            </a:endParaRPr>
          </a:p>
        </p:txBody>
      </p:sp>
    </p:spTree>
    <p:extLst>
      <p:ext uri="{BB962C8B-B14F-4D97-AF65-F5344CB8AC3E}">
        <p14:creationId xmlns:p14="http://schemas.microsoft.com/office/powerpoint/2010/main" val="3720574217"/>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Autofit/>
          </a:bodyPr>
          <a:lstStyle/>
          <a:p>
            <a:r>
              <a:rPr lang="de-DE" sz="16600" dirty="0" smtClean="0"/>
              <a:t>Validator</a:t>
            </a:r>
            <a:endParaRPr lang="de-DE" sz="16600" dirty="0"/>
          </a:p>
        </p:txBody>
      </p:sp>
    </p:spTree>
    <p:extLst>
      <p:ext uri="{BB962C8B-B14F-4D97-AF65-F5344CB8AC3E}">
        <p14:creationId xmlns:p14="http://schemas.microsoft.com/office/powerpoint/2010/main" val="4134033846"/>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31840" y="1988840"/>
            <a:ext cx="5760640" cy="2880320"/>
          </a:xfrm>
        </p:spPr>
        <p:txBody>
          <a:bodyPr/>
          <a:lstStyle/>
          <a:p>
            <a:pPr algn="l"/>
            <a:r>
              <a:rPr lang="en-US" sz="16600" dirty="0" smtClean="0">
                <a:solidFill>
                  <a:srgbClr val="FF00FF"/>
                </a:solidFill>
              </a:rPr>
              <a:t>Charity</a:t>
            </a:r>
            <a:endParaRPr lang="en-US" sz="8000" dirty="0">
              <a:solidFill>
                <a:srgbClr val="FF00FF"/>
              </a:solidFill>
            </a:endParaRPr>
          </a:p>
        </p:txBody>
      </p:sp>
      <p:pic>
        <p:nvPicPr>
          <p:cNvPr id="7" name="Grafik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576" y="1918350"/>
            <a:ext cx="2232248" cy="2208750"/>
          </a:xfrm>
          <a:prstGeom prst="rect">
            <a:avLst/>
          </a:prstGeom>
        </p:spPr>
      </p:pic>
    </p:spTree>
    <p:extLst>
      <p:ext uri="{BB962C8B-B14F-4D97-AF65-F5344CB8AC3E}">
        <p14:creationId xmlns:p14="http://schemas.microsoft.com/office/powerpoint/2010/main" val="1433798588"/>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Autofit/>
          </a:bodyPr>
          <a:lstStyle/>
          <a:p>
            <a:r>
              <a:rPr lang="de-DE" sz="16600" dirty="0" smtClean="0"/>
              <a:t>Utils</a:t>
            </a:r>
            <a:br>
              <a:rPr lang="de-DE" sz="16600" dirty="0" smtClean="0"/>
            </a:br>
            <a:r>
              <a:rPr lang="de-DE" sz="16600" dirty="0" smtClean="0">
                <a:solidFill>
                  <a:srgbClr val="FF00FF"/>
                </a:solidFill>
              </a:rPr>
              <a:t>Helper</a:t>
            </a:r>
            <a:endParaRPr lang="de-DE" sz="16600" dirty="0">
              <a:solidFill>
                <a:srgbClr val="FF00FF"/>
              </a:solidFill>
            </a:endParaRPr>
          </a:p>
        </p:txBody>
      </p:sp>
    </p:spTree>
    <p:extLst>
      <p:ext uri="{BB962C8B-B14F-4D97-AF65-F5344CB8AC3E}">
        <p14:creationId xmlns:p14="http://schemas.microsoft.com/office/powerpoint/2010/main" val="2809363524"/>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a:bodyPr>
          <a:lstStyle/>
          <a:p>
            <a:pPr algn="l"/>
            <a:r>
              <a:rPr lang="en-US" sz="4400" dirty="0" smtClean="0">
                <a:solidFill>
                  <a:schemeClr val="tx1">
                    <a:lumMod val="50000"/>
                    <a:lumOff val="50000"/>
                  </a:schemeClr>
                </a:solidFill>
                <a:latin typeface="Roboto" pitchFamily="2" charset="0"/>
                <a:ea typeface="Roboto" pitchFamily="2" charset="0"/>
              </a:rPr>
              <a:t>“We </a:t>
            </a:r>
            <a:r>
              <a:rPr lang="en-US" sz="4400" dirty="0">
                <a:solidFill>
                  <a:schemeClr val="tx1">
                    <a:lumMod val="50000"/>
                    <a:lumOff val="50000"/>
                  </a:schemeClr>
                </a:solidFill>
                <a:latin typeface="Roboto" pitchFamily="2" charset="0"/>
                <a:ea typeface="Roboto" pitchFamily="2" charset="0"/>
              </a:rPr>
              <a:t>are blind to the</a:t>
            </a:r>
            <a:br>
              <a:rPr lang="en-US" sz="4400" dirty="0">
                <a:solidFill>
                  <a:schemeClr val="tx1">
                    <a:lumMod val="50000"/>
                    <a:lumOff val="50000"/>
                  </a:schemeClr>
                </a:solidFill>
                <a:latin typeface="Roboto" pitchFamily="2" charset="0"/>
                <a:ea typeface="Roboto" pitchFamily="2" charset="0"/>
              </a:rPr>
            </a:br>
            <a:r>
              <a:rPr lang="en-US" sz="4400" dirty="0">
                <a:solidFill>
                  <a:schemeClr val="tx1">
                    <a:lumMod val="50000"/>
                    <a:lumOff val="50000"/>
                  </a:schemeClr>
                </a:solidFill>
                <a:latin typeface="Roboto" pitchFamily="2" charset="0"/>
                <a:ea typeface="Roboto" pitchFamily="2" charset="0"/>
              </a:rPr>
              <a:t>World within us,</a:t>
            </a:r>
            <a:br>
              <a:rPr lang="en-US" sz="4400" dirty="0">
                <a:solidFill>
                  <a:schemeClr val="tx1">
                    <a:lumMod val="50000"/>
                    <a:lumOff val="50000"/>
                  </a:schemeClr>
                </a:solidFill>
                <a:latin typeface="Roboto" pitchFamily="2" charset="0"/>
                <a:ea typeface="Roboto" pitchFamily="2" charset="0"/>
              </a:rPr>
            </a:br>
            <a:r>
              <a:rPr lang="en-US" sz="4400" dirty="0">
                <a:solidFill>
                  <a:schemeClr val="tx1">
                    <a:lumMod val="50000"/>
                    <a:lumOff val="50000"/>
                  </a:schemeClr>
                </a:solidFill>
                <a:latin typeface="Roboto" pitchFamily="2" charset="0"/>
                <a:ea typeface="Roboto" pitchFamily="2" charset="0"/>
              </a:rPr>
              <a:t>Waiting to be </a:t>
            </a:r>
            <a:r>
              <a:rPr lang="en-US" sz="4400" dirty="0" smtClean="0">
                <a:solidFill>
                  <a:schemeClr val="tx1">
                    <a:lumMod val="50000"/>
                    <a:lumOff val="50000"/>
                  </a:schemeClr>
                </a:solidFill>
                <a:latin typeface="Roboto" pitchFamily="2" charset="0"/>
                <a:ea typeface="Roboto" pitchFamily="2" charset="0"/>
              </a:rPr>
              <a:t>born”</a:t>
            </a:r>
            <a:br>
              <a:rPr lang="en-US" sz="4400" dirty="0" smtClean="0">
                <a:solidFill>
                  <a:schemeClr val="tx1">
                    <a:lumMod val="50000"/>
                    <a:lumOff val="50000"/>
                  </a:schemeClr>
                </a:solidFill>
                <a:latin typeface="Roboto" pitchFamily="2" charset="0"/>
                <a:ea typeface="Roboto" pitchFamily="2" charset="0"/>
              </a:rPr>
            </a:br>
            <a:endParaRPr lang="en-US" sz="4400" dirty="0" smtClean="0">
              <a:solidFill>
                <a:schemeClr val="tx1">
                  <a:lumMod val="75000"/>
                  <a:lumOff val="25000"/>
                </a:schemeClr>
              </a:solidFill>
              <a:ea typeface="Roboto" pitchFamily="2" charset="0"/>
            </a:endParaRPr>
          </a:p>
          <a:p>
            <a:pPr algn="r"/>
            <a:r>
              <a:rPr lang="en-US" sz="4400" dirty="0" smtClean="0">
                <a:solidFill>
                  <a:schemeClr val="tx1">
                    <a:lumMod val="75000"/>
                    <a:lumOff val="25000"/>
                  </a:schemeClr>
                </a:solidFill>
                <a:ea typeface="Roboto" pitchFamily="2" charset="0"/>
              </a:rPr>
              <a:t>AT THE GATES </a:t>
            </a:r>
            <a:br>
              <a:rPr lang="en-US" sz="4400" dirty="0" smtClean="0">
                <a:solidFill>
                  <a:schemeClr val="tx1">
                    <a:lumMod val="75000"/>
                    <a:lumOff val="25000"/>
                  </a:schemeClr>
                </a:solidFill>
                <a:ea typeface="Roboto" pitchFamily="2" charset="0"/>
              </a:rPr>
            </a:br>
            <a:r>
              <a:rPr lang="en-US" sz="4400" dirty="0" smtClean="0">
                <a:solidFill>
                  <a:schemeClr val="tx1">
                    <a:lumMod val="75000"/>
                    <a:lumOff val="25000"/>
                  </a:schemeClr>
                </a:solidFill>
                <a:ea typeface="Roboto" pitchFamily="2" charset="0"/>
              </a:rPr>
              <a:t>Blinded By FEAR</a:t>
            </a:r>
            <a:endParaRPr lang="en-US" sz="2800" dirty="0">
              <a:solidFill>
                <a:schemeClr val="tx1">
                  <a:lumMod val="75000"/>
                  <a:lumOff val="25000"/>
                </a:schemeClr>
              </a:solidFill>
              <a:ea typeface="Roboto" pitchFamily="2" charset="0"/>
            </a:endParaRPr>
          </a:p>
        </p:txBody>
      </p:sp>
    </p:spTree>
    <p:extLst>
      <p:ext uri="{BB962C8B-B14F-4D97-AF65-F5344CB8AC3E}">
        <p14:creationId xmlns:p14="http://schemas.microsoft.com/office/powerpoint/2010/main" val="1389429716"/>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2555776"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3200" dirty="0" smtClean="0">
                <a:latin typeface="Roboto" pitchFamily="2" charset="0"/>
                <a:ea typeface="Roboto" pitchFamily="2" charset="0"/>
              </a:rPr>
              <a:t>Roles</a:t>
            </a:r>
            <a:endParaRPr lang="de-DE" sz="32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Roboto" pitchFamily="2" charset="0"/>
                <a:ea typeface="Roboto" pitchFamily="2" charset="0"/>
              </a:rPr>
              <a:t>Patterns</a:t>
            </a:r>
            <a:endParaRPr lang="de-DE" sz="3200" dirty="0">
              <a:latin typeface="Roboto" pitchFamily="2" charset="0"/>
              <a:ea typeface="Roboto" pitchFamily="2" charset="0"/>
            </a:endParaRPr>
          </a:p>
        </p:txBody>
      </p:sp>
    </p:spTree>
    <p:extLst>
      <p:ext uri="{BB962C8B-B14F-4D97-AF65-F5344CB8AC3E}">
        <p14:creationId xmlns:p14="http://schemas.microsoft.com/office/powerpoint/2010/main" val="27440666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don‘t 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hteck 13"/>
          <p:cNvSpPr/>
          <p:nvPr/>
        </p:nvSpPr>
        <p:spPr>
          <a:xfrm>
            <a:off x="2555776"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2000" dirty="0" smtClean="0">
                <a:latin typeface="Roboto" pitchFamily="2" charset="0"/>
                <a:ea typeface="Roboto" pitchFamily="2" charset="0"/>
              </a:rPr>
              <a:t>Lazy</a:t>
            </a:r>
            <a:endParaRPr lang="de-DE" sz="2000" dirty="0">
              <a:latin typeface="Roboto" pitchFamily="2" charset="0"/>
              <a:ea typeface="Roboto" pitchFamily="2" charset="0"/>
            </a:endParaRPr>
          </a:p>
        </p:txBody>
      </p:sp>
      <p:sp>
        <p:nvSpPr>
          <p:cNvPr id="15" name="Rechteck 14"/>
          <p:cNvSpPr/>
          <p:nvPr/>
        </p:nvSpPr>
        <p:spPr>
          <a:xfrm>
            <a:off x="2555776" y="4725144"/>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smtClean="0">
                <a:latin typeface="Roboto" pitchFamily="2" charset="0"/>
                <a:ea typeface="Roboto" pitchFamily="2" charset="0"/>
              </a:rPr>
              <a:t>Charity</a:t>
            </a:r>
            <a:endParaRPr lang="de-DE" sz="2000" dirty="0">
              <a:latin typeface="Roboto" pitchFamily="2" charset="0"/>
              <a:ea typeface="Roboto" pitchFamily="2" charset="0"/>
            </a:endParaRPr>
          </a:p>
        </p:txBody>
      </p:sp>
      <p:sp>
        <p:nvSpPr>
          <p:cNvPr id="16" name="Rechteck 15"/>
          <p:cNvSpPr/>
          <p:nvPr/>
        </p:nvSpPr>
        <p:spPr>
          <a:xfrm>
            <a:off x="2555776" y="260648"/>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2000" dirty="0" smtClean="0">
                <a:latin typeface="Roboto" pitchFamily="2" charset="0"/>
                <a:ea typeface="Roboto" pitchFamily="2" charset="0"/>
              </a:rPr>
              <a:t>Eager</a:t>
            </a:r>
            <a:endParaRPr lang="de-DE" sz="2000" dirty="0">
              <a:latin typeface="Roboto" pitchFamily="2" charset="0"/>
              <a:ea typeface="Roboto" pitchFamily="2" charset="0"/>
            </a:endParaRPr>
          </a:p>
        </p:txBody>
      </p:sp>
      <p:sp>
        <p:nvSpPr>
          <p:cNvPr id="21" name="Rechteck 20"/>
          <p:cNvSpPr/>
          <p:nvPr/>
        </p:nvSpPr>
        <p:spPr>
          <a:xfrm>
            <a:off x="4788024" y="4725144"/>
            <a:ext cx="1800200" cy="1800200"/>
          </a:xfrm>
          <a:prstGeom prst="rect">
            <a:avLst/>
          </a:prstGeom>
          <a:solidFill>
            <a:srgbClr val="FF00FF"/>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DDD</a:t>
            </a:r>
            <a:endParaRPr lang="de-DE" sz="2000" dirty="0">
              <a:latin typeface="Roboto" pitchFamily="2" charset="0"/>
              <a:ea typeface="Roboto" pitchFamily="2" charset="0"/>
            </a:endParaRPr>
          </a:p>
        </p:txBody>
      </p:sp>
      <p:sp>
        <p:nvSpPr>
          <p:cNvPr id="22" name="Rechteck 21"/>
          <p:cNvSpPr/>
          <p:nvPr/>
        </p:nvSpPr>
        <p:spPr>
          <a:xfrm>
            <a:off x="4788024" y="2492896"/>
            <a:ext cx="1800200" cy="1800200"/>
          </a:xfrm>
          <a:prstGeom prst="rect">
            <a:avLst/>
          </a:prstGeom>
          <a:solidFill>
            <a:srgbClr val="FF00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2000" dirty="0" err="1" smtClean="0">
                <a:latin typeface="Roboto" pitchFamily="2" charset="0"/>
                <a:ea typeface="Roboto" pitchFamily="2" charset="0"/>
              </a:rPr>
              <a:t>GoF</a:t>
            </a:r>
            <a:endParaRPr lang="de-DE" sz="2000" dirty="0">
              <a:latin typeface="Roboto" pitchFamily="2" charset="0"/>
              <a:ea typeface="Roboto" pitchFamily="2" charset="0"/>
            </a:endParaRPr>
          </a:p>
        </p:txBody>
      </p:sp>
      <p:sp>
        <p:nvSpPr>
          <p:cNvPr id="23" name="Rechteck 22"/>
          <p:cNvSpPr/>
          <p:nvPr/>
        </p:nvSpPr>
        <p:spPr>
          <a:xfrm>
            <a:off x="4788024" y="260648"/>
            <a:ext cx="1800200" cy="1800200"/>
          </a:xfrm>
          <a:prstGeom prst="rect">
            <a:avLst/>
          </a:prstGeom>
          <a:solidFill>
            <a:srgbClr val="FF00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2000" dirty="0" err="1" smtClean="0">
                <a:latin typeface="Roboto" pitchFamily="2" charset="0"/>
                <a:ea typeface="Roboto" pitchFamily="2" charset="0"/>
              </a:rPr>
              <a:t>PoEAA</a:t>
            </a:r>
            <a:endParaRPr lang="de-DE" sz="2000" dirty="0">
              <a:latin typeface="Roboto" pitchFamily="2" charset="0"/>
              <a:ea typeface="Roboto" pitchFamily="2" charset="0"/>
            </a:endParaRPr>
          </a:p>
        </p:txBody>
      </p:sp>
    </p:spTree>
    <p:extLst>
      <p:ext uri="{BB962C8B-B14F-4D97-AF65-F5344CB8AC3E}">
        <p14:creationId xmlns:p14="http://schemas.microsoft.com/office/powerpoint/2010/main" val="544200202"/>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9600" dirty="0" err="1" smtClean="0">
                <a:solidFill>
                  <a:srgbClr val="FF00FF"/>
                </a:solidFill>
              </a:rPr>
              <a:t>Entwurfsmuster</a:t>
            </a:r>
            <a:endParaRPr lang="en-US" sz="9600" dirty="0">
              <a:solidFill>
                <a:srgbClr val="FF00FF"/>
              </a:solidFill>
            </a:endParaRPr>
          </a:p>
        </p:txBody>
      </p:sp>
      <p:sp>
        <p:nvSpPr>
          <p:cNvPr id="4" name="Textplatzhalter 3"/>
          <p:cNvSpPr>
            <a:spLocks noGrp="1"/>
          </p:cNvSpPr>
          <p:nvPr>
            <p:ph type="body" sz="quarter" idx="10"/>
          </p:nvPr>
        </p:nvSpPr>
        <p:spPr/>
        <p:txBody>
          <a:bodyPr/>
          <a:lstStyle/>
          <a:p>
            <a:r>
              <a:rPr lang="en-US" dirty="0" smtClean="0"/>
              <a:t>Design Patterns</a:t>
            </a:r>
            <a:endParaRPr lang="en-US" dirty="0"/>
          </a:p>
        </p:txBody>
      </p:sp>
      <p:sp>
        <p:nvSpPr>
          <p:cNvPr id="5" name="Textplatzhalter 4"/>
          <p:cNvSpPr>
            <a:spLocks noGrp="1"/>
          </p:cNvSpPr>
          <p:nvPr>
            <p:ph type="body" sz="quarter" idx="11"/>
          </p:nvPr>
        </p:nvSpPr>
        <p:spPr/>
        <p:txBody>
          <a:bodyPr/>
          <a:lstStyle/>
          <a:p>
            <a:r>
              <a:rPr lang="en-US" dirty="0" smtClean="0"/>
              <a:t>Sind </a:t>
            </a:r>
            <a:r>
              <a:rPr lang="en-US" dirty="0" err="1" smtClean="0"/>
              <a:t>keine</a:t>
            </a:r>
            <a:r>
              <a:rPr lang="en-US" dirty="0" smtClean="0"/>
              <a:t> </a:t>
            </a:r>
            <a:r>
              <a:rPr lang="en-US" dirty="0" err="1" smtClean="0"/>
              <a:t>Lösung</a:t>
            </a:r>
            <a:endParaRPr lang="en-US" dirty="0"/>
          </a:p>
        </p:txBody>
      </p:sp>
    </p:spTree>
    <p:extLst>
      <p:ext uri="{BB962C8B-B14F-4D97-AF65-F5344CB8AC3E}">
        <p14:creationId xmlns:p14="http://schemas.microsoft.com/office/powerpoint/2010/main" val="2357377363"/>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lstStyle/>
          <a:p>
            <a:r>
              <a:rPr lang="de-DE" dirty="0" smtClean="0"/>
              <a:t>Builder </a:t>
            </a:r>
            <a:br>
              <a:rPr lang="de-DE" dirty="0" smtClean="0"/>
            </a:br>
            <a:r>
              <a:rPr lang="de-DE" dirty="0" err="1" smtClean="0"/>
              <a:t>Facade</a:t>
            </a:r>
            <a:r>
              <a:rPr lang="de-DE" dirty="0" smtClean="0"/>
              <a:t/>
            </a:r>
            <a:br>
              <a:rPr lang="de-DE" dirty="0" smtClean="0"/>
            </a:br>
            <a:r>
              <a:rPr lang="de-DE" dirty="0" smtClean="0"/>
              <a:t>Strategy</a:t>
            </a:r>
            <a:br>
              <a:rPr lang="de-DE" dirty="0" smtClean="0"/>
            </a:br>
            <a:r>
              <a:rPr lang="de-DE" dirty="0" err="1" smtClean="0"/>
              <a:t>Decorator</a:t>
            </a:r>
            <a:endParaRPr lang="de-DE" dirty="0"/>
          </a:p>
        </p:txBody>
      </p:sp>
    </p:spTree>
    <p:extLst>
      <p:ext uri="{BB962C8B-B14F-4D97-AF65-F5344CB8AC3E}">
        <p14:creationId xmlns:p14="http://schemas.microsoft.com/office/powerpoint/2010/main" val="3155840"/>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14900" dirty="0" smtClean="0"/>
              <a:t>Singleton</a:t>
            </a:r>
            <a:endParaRPr lang="de-DE" sz="14900" dirty="0"/>
          </a:p>
        </p:txBody>
      </p:sp>
    </p:spTree>
    <p:extLst>
      <p:ext uri="{BB962C8B-B14F-4D97-AF65-F5344CB8AC3E}">
        <p14:creationId xmlns:p14="http://schemas.microsoft.com/office/powerpoint/2010/main" val="4052488192"/>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a:solidFill>
                  <a:schemeClr val="bg1"/>
                </a:solidFill>
                <a:latin typeface="Consolas" pitchFamily="49" charset="0"/>
                <a:ea typeface="Roboto" pitchFamily="2" charset="0"/>
                <a:cs typeface="Consolas" pitchFamily="49" charset="0"/>
              </a:rPr>
              <a:t/>
            </a:r>
            <a:br>
              <a:rPr lang="en-US" sz="2000" b="1" dirty="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var</a:t>
            </a:r>
            <a:r>
              <a:rPr lang="en-US" sz="2000" b="1" dirty="0" smtClean="0">
                <a:solidFill>
                  <a:schemeClr val="bg1"/>
                </a:solidFill>
                <a:latin typeface="Consolas" pitchFamily="49" charset="0"/>
                <a:ea typeface="Roboto" pitchFamily="2" charset="0"/>
                <a:cs typeface="Consolas" pitchFamily="49" charset="0"/>
              </a:rPr>
              <a:t> instance </a:t>
            </a:r>
            <a:r>
              <a:rPr lang="en-US" sz="2000" b="1" dirty="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ConnectionSingleton.</a:t>
            </a:r>
            <a:r>
              <a:rPr lang="en-US" sz="2000" b="1" dirty="0" err="1" smtClean="0">
                <a:solidFill>
                  <a:srgbClr val="FF00FF"/>
                </a:solidFill>
                <a:latin typeface="Consolas" pitchFamily="49" charset="0"/>
                <a:ea typeface="Roboto" pitchFamily="2" charset="0"/>
                <a:cs typeface="Consolas" pitchFamily="49" charset="0"/>
              </a:rPr>
              <a:t>Instance</a:t>
            </a:r>
            <a:r>
              <a:rPr lang="en-US" sz="2000" b="1" dirty="0" smtClean="0">
                <a:solidFill>
                  <a:schemeClr val="bg1"/>
                </a:solidFill>
                <a:latin typeface="Consolas" pitchFamily="49" charset="0"/>
                <a:ea typeface="Roboto" pitchFamily="2" charset="0"/>
                <a:cs typeface="Consolas" pitchFamily="49" charset="0"/>
              </a:rPr>
              <a:t>;</a:t>
            </a:r>
            <a:r>
              <a:rPr lang="en-US" sz="2000" b="1" dirty="0">
                <a:solidFill>
                  <a:schemeClr val="bg1"/>
                </a:solidFill>
                <a:latin typeface="Consolas" pitchFamily="49" charset="0"/>
                <a:ea typeface="Roboto" pitchFamily="2" charset="0"/>
                <a:cs typeface="Consolas" pitchFamily="49" charset="0"/>
              </a:rPr>
              <a:t/>
            </a:r>
            <a:br>
              <a:rPr lang="en-US" sz="2000" b="1" dirty="0">
                <a:solidFill>
                  <a:schemeClr val="bg1"/>
                </a:solidFill>
                <a:latin typeface="Consolas" pitchFamily="49" charset="0"/>
                <a:ea typeface="Roboto" pitchFamily="2" charset="0"/>
                <a:cs typeface="Consolas" pitchFamily="49" charset="0"/>
              </a:rPr>
            </a:br>
            <a:endParaRPr lang="en-US" sz="2000" b="1" dirty="0" smtClean="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2592863168"/>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latin typeface="Consolas" pitchFamily="49" charset="0"/>
                <a:ea typeface="Roboto" pitchFamily="2" charset="0"/>
                <a:cs typeface="Consolas" pitchFamily="49" charset="0"/>
              </a:rPr>
              <a:t>public </a:t>
            </a:r>
            <a:r>
              <a:rPr lang="en-US" sz="2000" b="1" dirty="0">
                <a:latin typeface="Consolas" pitchFamily="49" charset="0"/>
                <a:ea typeface="Roboto" pitchFamily="2" charset="0"/>
                <a:cs typeface="Consolas" pitchFamily="49" charset="0"/>
              </a:rPr>
              <a:t>static </a:t>
            </a:r>
            <a:r>
              <a:rPr lang="en-US" sz="2000" b="1" dirty="0">
                <a:solidFill>
                  <a:schemeClr val="bg1"/>
                </a:solidFill>
                <a:latin typeface="Consolas" pitchFamily="49" charset="0"/>
                <a:ea typeface="Roboto" pitchFamily="2" charset="0"/>
                <a:cs typeface="Consolas" pitchFamily="49" charset="0"/>
              </a:rPr>
              <a:t>DatabaseConnection</a:t>
            </a:r>
            <a:r>
              <a:rPr lang="en-US" sz="2000" b="1" dirty="0">
                <a:solidFill>
                  <a:srgbClr val="FF00FF"/>
                </a:solidFill>
                <a:latin typeface="Consolas" pitchFamily="49" charset="0"/>
                <a:ea typeface="Roboto" pitchFamily="2" charset="0"/>
                <a:cs typeface="Consolas" pitchFamily="49" charset="0"/>
              </a:rPr>
              <a:t>Singleton</a:t>
            </a:r>
            <a:r>
              <a:rPr lang="en-US" sz="2000" b="1" dirty="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GetInstance</a:t>
            </a:r>
            <a:r>
              <a:rPr lang="en-US" sz="2000" b="1" dirty="0" smtClean="0">
                <a:solidFill>
                  <a:schemeClr val="bg1"/>
                </a:solidFill>
                <a:latin typeface="Consolas" pitchFamily="49" charset="0"/>
                <a:ea typeface="Roboto" pitchFamily="2" charset="0"/>
                <a:cs typeface="Consolas" pitchFamily="49" charset="0"/>
              </a:rPr>
              <a:t>()</a:t>
            </a:r>
            <a:r>
              <a:rPr lang="en-US" sz="2000" b="1" dirty="0">
                <a:solidFill>
                  <a:schemeClr val="bg1"/>
                </a:solidFill>
                <a:latin typeface="Consolas" pitchFamily="49" charset="0"/>
                <a:ea typeface="Roboto" pitchFamily="2" charset="0"/>
                <a:cs typeface="Consolas" pitchFamily="49" charset="0"/>
              </a:rPr>
              <a:t/>
            </a:r>
            <a:br>
              <a:rPr lang="en-US" sz="2000" b="1" dirty="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r>
              <a:rPr lang="en-US" sz="2000" b="1" dirty="0">
                <a:solidFill>
                  <a:schemeClr val="bg1"/>
                </a:solidFill>
                <a:latin typeface="Consolas" pitchFamily="49" charset="0"/>
                <a:ea typeface="Roboto" pitchFamily="2" charset="0"/>
                <a:cs typeface="Consolas" pitchFamily="49" charset="0"/>
              </a:rPr>
              <a:t/>
            </a:r>
            <a:br>
              <a:rPr lang="en-US" sz="2000" b="1" dirty="0">
                <a:solidFill>
                  <a:schemeClr val="bg1"/>
                </a:solidFill>
                <a:latin typeface="Consolas" pitchFamily="49" charset="0"/>
                <a:ea typeface="Roboto" pitchFamily="2" charset="0"/>
                <a:cs typeface="Consolas" pitchFamily="49" charset="0"/>
              </a:rPr>
            </a:br>
            <a:r>
              <a:rPr lang="en-US" sz="2000" b="1" dirty="0">
                <a:solidFill>
                  <a:schemeClr val="bg1"/>
                </a:solidFill>
                <a:latin typeface="Consolas" pitchFamily="49" charset="0"/>
                <a:ea typeface="Roboto" pitchFamily="2" charset="0"/>
                <a:cs typeface="Consolas" pitchFamily="49" charset="0"/>
              </a:rPr>
              <a:t> </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return</a:t>
            </a:r>
            <a:r>
              <a:rPr lang="en-US" sz="2000" b="1" dirty="0" smtClean="0">
                <a:solidFill>
                  <a:schemeClr val="bg1"/>
                </a:solidFill>
                <a:latin typeface="Consolas" pitchFamily="49" charset="0"/>
                <a:ea typeface="Roboto" pitchFamily="2" charset="0"/>
                <a:cs typeface="Consolas" pitchFamily="49" charset="0"/>
              </a:rPr>
              <a:t> </a:t>
            </a:r>
            <a:r>
              <a:rPr lang="en-US" sz="2000" b="1" dirty="0">
                <a:solidFill>
                  <a:schemeClr val="bg1"/>
                </a:solidFill>
                <a:latin typeface="Consolas" pitchFamily="49" charset="0"/>
                <a:ea typeface="Roboto" pitchFamily="2" charset="0"/>
                <a:cs typeface="Consolas" pitchFamily="49" charset="0"/>
              </a:rPr>
              <a:t>_instance </a:t>
            </a:r>
            <a:br>
              <a:rPr lang="en-US" sz="2000" b="1" dirty="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 (_</a:t>
            </a:r>
            <a:r>
              <a:rPr lang="en-US" sz="2000" b="1" dirty="0">
                <a:solidFill>
                  <a:schemeClr val="bg1"/>
                </a:solidFill>
                <a:latin typeface="Consolas" pitchFamily="49" charset="0"/>
                <a:ea typeface="Roboto" pitchFamily="2" charset="0"/>
                <a:cs typeface="Consolas" pitchFamily="49" charset="0"/>
              </a:rPr>
              <a:t>instance = </a:t>
            </a:r>
            <a:r>
              <a:rPr lang="en-US" sz="2000" b="1" dirty="0" smtClean="0">
                <a:latin typeface="Consolas" pitchFamily="49" charset="0"/>
                <a:ea typeface="Roboto" pitchFamily="2" charset="0"/>
                <a:cs typeface="Consolas" pitchFamily="49" charset="0"/>
              </a:rPr>
              <a:t>new</a:t>
            </a:r>
            <a:r>
              <a:rPr lang="en-US" sz="2000" b="1" dirty="0" smtClean="0">
                <a:solidFill>
                  <a:schemeClr val="bg1"/>
                </a:solidFill>
                <a:latin typeface="Consolas" pitchFamily="49" charset="0"/>
                <a:ea typeface="Roboto" pitchFamily="2" charset="0"/>
                <a:cs typeface="Consolas" pitchFamily="49" charset="0"/>
              </a:rPr>
              <a:t> DatabaseConnection</a:t>
            </a:r>
            <a:r>
              <a:rPr lang="en-US" sz="2000" b="1" dirty="0" smtClean="0">
                <a:solidFill>
                  <a:srgbClr val="FF00FF"/>
                </a:solidFill>
                <a:latin typeface="Consolas" pitchFamily="49" charset="0"/>
                <a:ea typeface="Roboto" pitchFamily="2" charset="0"/>
                <a:cs typeface="Consolas" pitchFamily="49" charset="0"/>
              </a:rPr>
              <a:t>Singleton</a:t>
            </a:r>
            <a:r>
              <a:rPr lang="en-US" sz="2000" b="1" dirty="0" smtClean="0">
                <a:solidFill>
                  <a:schemeClr val="bg1"/>
                </a:solidFill>
                <a:latin typeface="Consolas" pitchFamily="49" charset="0"/>
                <a:ea typeface="Roboto" pitchFamily="2" charset="0"/>
                <a:cs typeface="Consolas" pitchFamily="49" charset="0"/>
              </a:rPr>
              <a:t>());</a:t>
            </a:r>
            <a:r>
              <a:rPr lang="en-US" sz="2000" b="1" dirty="0">
                <a:solidFill>
                  <a:schemeClr val="bg1"/>
                </a:solidFill>
                <a:latin typeface="Consolas" pitchFamily="49" charset="0"/>
                <a:ea typeface="Roboto" pitchFamily="2" charset="0"/>
                <a:cs typeface="Consolas" pitchFamily="49" charset="0"/>
              </a:rPr>
              <a:t/>
            </a:r>
            <a:br>
              <a:rPr lang="en-US" sz="2000" b="1" dirty="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endParaRPr lang="en-US" sz="2000" b="1" dirty="0" smtClean="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660241318"/>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New, Delete?</a:t>
            </a:r>
            <a:br>
              <a:rPr lang="en-US" dirty="0" smtClean="0"/>
            </a:br>
            <a:r>
              <a:rPr lang="en-US" dirty="0"/>
              <a:t/>
            </a:r>
            <a:br>
              <a:rPr lang="en-US" dirty="0"/>
            </a:br>
            <a:r>
              <a:rPr lang="en-US" dirty="0" err="1" smtClean="0"/>
              <a:t>Kann</a:t>
            </a:r>
            <a:r>
              <a:rPr lang="en-US" dirty="0" smtClean="0"/>
              <a:t> das </a:t>
            </a:r>
            <a:r>
              <a:rPr lang="en-US" dirty="0" err="1" smtClean="0"/>
              <a:t>nicht</a:t>
            </a:r>
            <a:r>
              <a:rPr lang="en-US" dirty="0" smtClean="0"/>
              <a:t> die Runtime </a:t>
            </a:r>
            <a:r>
              <a:rPr lang="en-US" dirty="0" err="1" smtClean="0"/>
              <a:t>machen</a:t>
            </a:r>
            <a:r>
              <a:rPr lang="en-US" dirty="0"/>
              <a:t>?</a:t>
            </a:r>
            <a:endParaRPr lang="de-DE" dirty="0"/>
          </a:p>
        </p:txBody>
      </p:sp>
    </p:spTree>
    <p:extLst>
      <p:ext uri="{BB962C8B-B14F-4D97-AF65-F5344CB8AC3E}">
        <p14:creationId xmlns:p14="http://schemas.microsoft.com/office/powerpoint/2010/main" val="23343477"/>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var</a:t>
            </a:r>
            <a:r>
              <a:rPr lang="en-US" sz="2000" b="1" dirty="0" smtClean="0">
                <a:latin typeface="Consolas" pitchFamily="49" charset="0"/>
                <a:ea typeface="Roboto" pitchFamily="2" charset="0"/>
                <a:cs typeface="Consolas" pitchFamily="49" charset="0"/>
              </a:rPr>
              <a:t> </a:t>
            </a:r>
            <a:r>
              <a:rPr lang="en-US" sz="2000" b="1" dirty="0" smtClean="0">
                <a:solidFill>
                  <a:schemeClr val="bg1"/>
                </a:solidFill>
                <a:latin typeface="Consolas" pitchFamily="49" charset="0"/>
                <a:ea typeface="Roboto" pitchFamily="2" charset="0"/>
                <a:cs typeface="Consolas" pitchFamily="49" charset="0"/>
              </a:rPr>
              <a:t>instance </a:t>
            </a:r>
            <a:r>
              <a:rPr lang="en-US" sz="2000" b="1" dirty="0">
                <a:solidFill>
                  <a:schemeClr val="bg1"/>
                </a:solidFill>
                <a:latin typeface="Consolas" pitchFamily="49" charset="0"/>
                <a:ea typeface="Roboto" pitchFamily="2" charset="0"/>
                <a:cs typeface="Consolas" pitchFamily="49" charset="0"/>
              </a:rPr>
              <a:t>= </a:t>
            </a:r>
            <a:r>
              <a:rPr lang="en-US" sz="2000" b="1" dirty="0" err="1">
                <a:solidFill>
                  <a:srgbClr val="FF00FF"/>
                </a:solidFill>
                <a:latin typeface="Consolas" pitchFamily="49" charset="0"/>
                <a:ea typeface="Roboto" pitchFamily="2" charset="0"/>
                <a:cs typeface="Consolas" pitchFamily="49" charset="0"/>
              </a:rPr>
              <a:t>Only</a:t>
            </a:r>
            <a:r>
              <a:rPr lang="en-US" sz="2000" b="1" dirty="0" err="1">
                <a:solidFill>
                  <a:schemeClr val="bg1"/>
                </a:solidFill>
                <a:latin typeface="Consolas" pitchFamily="49" charset="0"/>
                <a:ea typeface="Roboto" pitchFamily="2" charset="0"/>
                <a:cs typeface="Consolas" pitchFamily="49" charset="0"/>
              </a:rPr>
              <a:t>.</a:t>
            </a:r>
            <a:r>
              <a:rPr lang="en-US" sz="2000" b="1" dirty="0" err="1">
                <a:solidFill>
                  <a:srgbClr val="FF00FF"/>
                </a:solidFill>
                <a:latin typeface="Consolas" pitchFamily="49" charset="0"/>
                <a:ea typeface="Roboto" pitchFamily="2" charset="0"/>
                <a:cs typeface="Consolas" pitchFamily="49" charset="0"/>
              </a:rPr>
              <a:t>One</a:t>
            </a:r>
            <a:r>
              <a:rPr lang="en-US" sz="2000" b="1" dirty="0">
                <a:solidFill>
                  <a:schemeClr val="bg1"/>
                </a:solidFill>
                <a:latin typeface="Consolas" pitchFamily="49" charset="0"/>
                <a:ea typeface="Roboto" pitchFamily="2" charset="0"/>
                <a:cs typeface="Consolas" pitchFamily="49" charset="0"/>
              </a:rPr>
              <a:t>&lt;</a:t>
            </a:r>
            <a:r>
              <a:rPr lang="en-US" sz="2000" b="1" dirty="0" err="1">
                <a:solidFill>
                  <a:srgbClr val="FF00FF"/>
                </a:solidFill>
                <a:latin typeface="Consolas" pitchFamily="49" charset="0"/>
                <a:ea typeface="Roboto" pitchFamily="2" charset="0"/>
                <a:cs typeface="Consolas" pitchFamily="49" charset="0"/>
              </a:rPr>
              <a:t>DatabaseConnection</a:t>
            </a:r>
            <a:r>
              <a:rPr lang="en-US" sz="2000" b="1" dirty="0" smtClean="0">
                <a:solidFill>
                  <a:schemeClr val="bg1"/>
                </a:solidFill>
                <a:latin typeface="Consolas" pitchFamily="49" charset="0"/>
                <a:ea typeface="Roboto" pitchFamily="2" charset="0"/>
                <a:cs typeface="Consolas" pitchFamily="49" charset="0"/>
              </a:rPr>
              <a:t>&gt;();</a:t>
            </a:r>
          </a:p>
        </p:txBody>
      </p:sp>
    </p:spTree>
    <p:extLst>
      <p:ext uri="{BB962C8B-B14F-4D97-AF65-F5344CB8AC3E}">
        <p14:creationId xmlns:p14="http://schemas.microsoft.com/office/powerpoint/2010/main" val="172661468"/>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var</a:t>
            </a:r>
            <a:r>
              <a:rPr lang="en-US" sz="2000" b="1" dirty="0" smtClean="0">
                <a:latin typeface="Consolas" pitchFamily="49" charset="0"/>
                <a:ea typeface="Roboto" pitchFamily="2" charset="0"/>
                <a:cs typeface="Consolas" pitchFamily="49" charset="0"/>
              </a:rPr>
              <a:t> </a:t>
            </a:r>
            <a:r>
              <a:rPr lang="en-US" sz="2000" b="1" dirty="0" smtClean="0">
                <a:solidFill>
                  <a:schemeClr val="bg1"/>
                </a:solidFill>
                <a:latin typeface="Consolas" pitchFamily="49" charset="0"/>
                <a:ea typeface="Roboto" pitchFamily="2" charset="0"/>
                <a:cs typeface="Consolas" pitchFamily="49" charset="0"/>
              </a:rPr>
              <a:t>instance </a:t>
            </a:r>
            <a:r>
              <a:rPr lang="en-US" sz="2000" b="1" dirty="0">
                <a:solidFill>
                  <a:schemeClr val="bg1"/>
                </a:solidFill>
                <a:latin typeface="Consolas" pitchFamily="49" charset="0"/>
                <a:ea typeface="Roboto" pitchFamily="2" charset="0"/>
                <a:cs typeface="Consolas" pitchFamily="49" charset="0"/>
              </a:rPr>
              <a:t>= </a:t>
            </a:r>
            <a:r>
              <a:rPr lang="en-US" sz="2000" b="1" dirty="0" err="1" smtClean="0">
                <a:solidFill>
                  <a:srgbClr val="FF00FF"/>
                </a:solidFill>
                <a:latin typeface="Consolas" pitchFamily="49" charset="0"/>
                <a:ea typeface="Roboto" pitchFamily="2" charset="0"/>
                <a:cs typeface="Consolas" pitchFamily="49" charset="0"/>
              </a:rPr>
              <a:t>The</a:t>
            </a:r>
            <a:r>
              <a:rPr lang="en-US" sz="2000" b="1" dirty="0" err="1" smtClean="0">
                <a:solidFill>
                  <a:schemeClr val="bg1"/>
                </a:solidFill>
                <a:latin typeface="Consolas" pitchFamily="49" charset="0"/>
                <a:ea typeface="Roboto" pitchFamily="2" charset="0"/>
                <a:cs typeface="Consolas" pitchFamily="49" charset="0"/>
              </a:rPr>
              <a:t>.</a:t>
            </a:r>
            <a:r>
              <a:rPr lang="en-US" sz="2000" b="1" dirty="0" err="1" smtClean="0">
                <a:solidFill>
                  <a:srgbClr val="FF00FF"/>
                </a:solidFill>
                <a:latin typeface="Consolas" pitchFamily="49" charset="0"/>
                <a:ea typeface="Roboto" pitchFamily="2" charset="0"/>
                <a:cs typeface="Consolas" pitchFamily="49" charset="0"/>
              </a:rPr>
              <a:t>Same</a:t>
            </a:r>
            <a:r>
              <a:rPr lang="en-US" sz="2000" b="1" dirty="0" smtClean="0">
                <a:solidFill>
                  <a:schemeClr val="bg1"/>
                </a:solidFill>
                <a:latin typeface="Consolas" pitchFamily="49" charset="0"/>
                <a:ea typeface="Roboto" pitchFamily="2" charset="0"/>
                <a:cs typeface="Consolas" pitchFamily="49" charset="0"/>
              </a:rPr>
              <a:t>&lt;</a:t>
            </a:r>
            <a:r>
              <a:rPr lang="en-US" sz="2000" b="1" dirty="0" err="1" smtClean="0">
                <a:solidFill>
                  <a:srgbClr val="FF00FF"/>
                </a:solidFill>
                <a:latin typeface="Consolas" pitchFamily="49" charset="0"/>
                <a:ea typeface="Roboto" pitchFamily="2" charset="0"/>
                <a:cs typeface="Consolas" pitchFamily="49" charset="0"/>
              </a:rPr>
              <a:t>DatabaseConnection</a:t>
            </a:r>
            <a:r>
              <a:rPr lang="en-US" sz="2000" b="1" dirty="0" smtClean="0">
                <a:solidFill>
                  <a:schemeClr val="bg1"/>
                </a:solidFill>
                <a:latin typeface="Consolas" pitchFamily="49" charset="0"/>
                <a:ea typeface="Roboto" pitchFamily="2" charset="0"/>
                <a:cs typeface="Consolas" pitchFamily="49" charset="0"/>
              </a:rPr>
              <a:t>&gt;();</a:t>
            </a:r>
          </a:p>
        </p:txBody>
      </p:sp>
    </p:spTree>
    <p:extLst>
      <p:ext uri="{BB962C8B-B14F-4D97-AF65-F5344CB8AC3E}">
        <p14:creationId xmlns:p14="http://schemas.microsoft.com/office/powerpoint/2010/main" val="6037682"/>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smtClean="0">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var</a:t>
            </a:r>
            <a:r>
              <a:rPr lang="en-US" sz="2000" b="1" dirty="0" smtClean="0">
                <a:latin typeface="Consolas" pitchFamily="49" charset="0"/>
                <a:ea typeface="Roboto" pitchFamily="2" charset="0"/>
                <a:cs typeface="Consolas" pitchFamily="49" charset="0"/>
              </a:rPr>
              <a:t> </a:t>
            </a:r>
            <a:r>
              <a:rPr lang="en-US" sz="2000" b="1" dirty="0" smtClean="0">
                <a:solidFill>
                  <a:schemeClr val="bg1"/>
                </a:solidFill>
                <a:latin typeface="Consolas" pitchFamily="49" charset="0"/>
                <a:ea typeface="Roboto" pitchFamily="2" charset="0"/>
                <a:cs typeface="Consolas" pitchFamily="49" charset="0"/>
              </a:rPr>
              <a:t>instance </a:t>
            </a:r>
            <a:r>
              <a:rPr lang="en-US" sz="2000" b="1" dirty="0">
                <a:solidFill>
                  <a:schemeClr val="bg1"/>
                </a:solidFill>
                <a:latin typeface="Consolas" pitchFamily="49" charset="0"/>
                <a:ea typeface="Roboto" pitchFamily="2" charset="0"/>
                <a:cs typeface="Consolas" pitchFamily="49" charset="0"/>
              </a:rPr>
              <a:t>= </a:t>
            </a:r>
            <a:r>
              <a:rPr lang="en-US" sz="2000" b="1" dirty="0" err="1" smtClean="0">
                <a:solidFill>
                  <a:srgbClr val="FF00FF"/>
                </a:solidFill>
                <a:latin typeface="Consolas" pitchFamily="49" charset="0"/>
                <a:ea typeface="Roboto" pitchFamily="2" charset="0"/>
                <a:cs typeface="Consolas" pitchFamily="49" charset="0"/>
              </a:rPr>
              <a:t>Unity</a:t>
            </a:r>
            <a:r>
              <a:rPr lang="en-US" sz="2000" b="1" dirty="0" err="1" smtClean="0">
                <a:solidFill>
                  <a:schemeClr val="bg1"/>
                </a:solidFill>
                <a:latin typeface="Consolas" pitchFamily="49" charset="0"/>
                <a:ea typeface="Roboto" pitchFamily="2" charset="0"/>
                <a:cs typeface="Consolas" pitchFamily="49" charset="0"/>
              </a:rPr>
              <a:t>.</a:t>
            </a:r>
            <a:r>
              <a:rPr lang="en-US" sz="2000" b="1" dirty="0" err="1" smtClean="0">
                <a:solidFill>
                  <a:srgbClr val="FF00FF"/>
                </a:solidFill>
                <a:latin typeface="Consolas" pitchFamily="49" charset="0"/>
                <a:ea typeface="Roboto" pitchFamily="2" charset="0"/>
                <a:cs typeface="Consolas" pitchFamily="49" charset="0"/>
              </a:rPr>
              <a:t>Resolve</a:t>
            </a:r>
            <a:r>
              <a:rPr lang="en-US" sz="2000" b="1" dirty="0" smtClean="0">
                <a:solidFill>
                  <a:schemeClr val="bg1"/>
                </a:solidFill>
                <a:latin typeface="Consolas" pitchFamily="49" charset="0"/>
                <a:ea typeface="Roboto" pitchFamily="2" charset="0"/>
                <a:cs typeface="Consolas" pitchFamily="49" charset="0"/>
              </a:rPr>
              <a:t>&lt;</a:t>
            </a:r>
            <a:r>
              <a:rPr lang="en-US" sz="2000" b="1" dirty="0" err="1" smtClean="0">
                <a:solidFill>
                  <a:srgbClr val="FF00FF"/>
                </a:solidFill>
                <a:latin typeface="Consolas" pitchFamily="49" charset="0"/>
                <a:ea typeface="Roboto" pitchFamily="2" charset="0"/>
                <a:cs typeface="Consolas" pitchFamily="49" charset="0"/>
              </a:rPr>
              <a:t>DatabaseConnection</a:t>
            </a:r>
            <a:r>
              <a:rPr lang="en-US" sz="2000" b="1" dirty="0" smtClean="0">
                <a:solidFill>
                  <a:schemeClr val="bg1"/>
                </a:solidFill>
                <a:latin typeface="Consolas" pitchFamily="49" charset="0"/>
                <a:ea typeface="Roboto" pitchFamily="2" charset="0"/>
                <a:cs typeface="Consolas" pitchFamily="49" charset="0"/>
              </a:rPr>
              <a:t>&gt;();</a:t>
            </a:r>
          </a:p>
        </p:txBody>
      </p:sp>
    </p:spTree>
    <p:extLst>
      <p:ext uri="{BB962C8B-B14F-4D97-AF65-F5344CB8AC3E}">
        <p14:creationId xmlns:p14="http://schemas.microsoft.com/office/powerpoint/2010/main" val="37467504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don‘t 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err="1" smtClean="0">
                <a:latin typeface="Consolas" pitchFamily="49" charset="0"/>
                <a:ea typeface="Roboto" pitchFamily="2" charset="0"/>
                <a:cs typeface="Consolas" pitchFamily="49" charset="0"/>
              </a:rPr>
              <a:t>var</a:t>
            </a:r>
            <a:r>
              <a:rPr lang="en-US" sz="2000" b="1" dirty="0" smtClean="0">
                <a:solidFill>
                  <a:schemeClr val="bg1"/>
                </a:solidFill>
                <a:latin typeface="Consolas" pitchFamily="49" charset="0"/>
                <a:ea typeface="Roboto" pitchFamily="2" charset="0"/>
                <a:cs typeface="Consolas" pitchFamily="49" charset="0"/>
              </a:rPr>
              <a:t> instance = </a:t>
            </a:r>
            <a:r>
              <a:rPr lang="en-US" sz="2000" b="1" dirty="0" err="1" smtClean="0">
                <a:solidFill>
                  <a:schemeClr val="bg1"/>
                </a:solidFill>
                <a:latin typeface="Consolas" pitchFamily="49" charset="0"/>
                <a:ea typeface="Roboto" pitchFamily="2" charset="0"/>
                <a:cs typeface="Consolas" pitchFamily="49" charset="0"/>
              </a:rPr>
              <a:t>Object</a:t>
            </a:r>
            <a:r>
              <a:rPr lang="en-US" sz="2000" b="1" dirty="0" err="1" smtClean="0">
                <a:solidFill>
                  <a:srgbClr val="FF00FF"/>
                </a:solidFill>
                <a:latin typeface="Consolas" pitchFamily="49" charset="0"/>
                <a:ea typeface="Roboto" pitchFamily="2" charset="0"/>
                <a:cs typeface="Consolas" pitchFamily="49" charset="0"/>
              </a:rPr>
              <a:t>Fuck</a:t>
            </a:r>
            <a:r>
              <a:rPr lang="en-US" sz="2000" b="1" dirty="0" err="1" smtClean="0">
                <a:solidFill>
                  <a:schemeClr val="bg1"/>
                </a:solidFill>
                <a:latin typeface="Consolas" pitchFamily="49" charset="0"/>
                <a:ea typeface="Roboto" pitchFamily="2" charset="0"/>
                <a:cs typeface="Consolas" pitchFamily="49" charset="0"/>
              </a:rPr>
              <a:t>tory.</a:t>
            </a:r>
            <a:r>
              <a:rPr lang="en-US" sz="2000" b="1" dirty="0" err="1" smtClean="0">
                <a:solidFill>
                  <a:srgbClr val="FF00FF"/>
                </a:solidFill>
                <a:latin typeface="Consolas" pitchFamily="49" charset="0"/>
                <a:ea typeface="Roboto" pitchFamily="2" charset="0"/>
                <a:cs typeface="Consolas" pitchFamily="49" charset="0"/>
              </a:rPr>
              <a:t>GetInstance</a:t>
            </a:r>
            <a:r>
              <a:rPr lang="en-US" sz="2000" b="1" dirty="0" smtClean="0">
                <a:solidFill>
                  <a:schemeClr val="bg1"/>
                </a:solidFill>
                <a:latin typeface="Consolas" pitchFamily="49" charset="0"/>
                <a:ea typeface="Roboto" pitchFamily="2" charset="0"/>
                <a:cs typeface="Consolas" pitchFamily="49" charset="0"/>
              </a:rPr>
              <a:t>&lt;</a:t>
            </a:r>
            <a:r>
              <a:rPr lang="en-US" sz="2000" b="1" dirty="0" err="1" smtClean="0">
                <a:solidFill>
                  <a:schemeClr val="bg1"/>
                </a:solidFill>
                <a:latin typeface="Consolas" pitchFamily="49" charset="0"/>
                <a:ea typeface="Roboto" pitchFamily="2" charset="0"/>
                <a:cs typeface="Consolas" pitchFamily="49" charset="0"/>
              </a:rPr>
              <a:t>DatabaseConnection</a:t>
            </a:r>
            <a:r>
              <a:rPr lang="en-US" sz="2000" b="1" dirty="0" smtClean="0">
                <a:solidFill>
                  <a:schemeClr val="bg1"/>
                </a:solidFill>
                <a:latin typeface="Consolas" pitchFamily="49" charset="0"/>
                <a:ea typeface="Roboto" pitchFamily="2" charset="0"/>
                <a:cs typeface="Consolas" pitchFamily="49" charset="0"/>
              </a:rPr>
              <a:t>&gt;();</a:t>
            </a:r>
          </a:p>
        </p:txBody>
      </p:sp>
    </p:spTree>
    <p:extLst>
      <p:ext uri="{BB962C8B-B14F-4D97-AF65-F5344CB8AC3E}">
        <p14:creationId xmlns:p14="http://schemas.microsoft.com/office/powerpoint/2010/main" val="2593248266"/>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19900" dirty="0" err="1" smtClean="0"/>
              <a:t>factory</a:t>
            </a:r>
            <a:endParaRPr lang="de-DE" sz="19900" dirty="0"/>
          </a:p>
        </p:txBody>
      </p:sp>
    </p:spTree>
    <p:extLst>
      <p:ext uri="{BB962C8B-B14F-4D97-AF65-F5344CB8AC3E}">
        <p14:creationId xmlns:p14="http://schemas.microsoft.com/office/powerpoint/2010/main" val="2332197902"/>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fontScale="90000"/>
          </a:bodyPr>
          <a:lstStyle/>
          <a:p>
            <a:pPr algn="l"/>
            <a:r>
              <a:rPr lang="en-US" sz="4400" dirty="0" smtClean="0">
                <a:solidFill>
                  <a:schemeClr val="tx1">
                    <a:lumMod val="50000"/>
                    <a:lumOff val="50000"/>
                  </a:schemeClr>
                </a:solidFill>
                <a:latin typeface="Roboto" pitchFamily="2" charset="0"/>
                <a:ea typeface="Roboto" pitchFamily="2" charset="0"/>
              </a:rPr>
              <a:t>“Du </a:t>
            </a:r>
            <a:r>
              <a:rPr lang="en-US" sz="4400" dirty="0" err="1" smtClean="0">
                <a:solidFill>
                  <a:schemeClr val="tx1">
                    <a:lumMod val="50000"/>
                    <a:lumOff val="50000"/>
                  </a:schemeClr>
                </a:solidFill>
                <a:latin typeface="Roboto" pitchFamily="2" charset="0"/>
                <a:ea typeface="Roboto" pitchFamily="2" charset="0"/>
              </a:rPr>
              <a:t>willst</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doch</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nicht</a:t>
            </a:r>
            <a:r>
              <a:rPr lang="en-US" sz="4400" dirty="0" smtClean="0">
                <a:solidFill>
                  <a:schemeClr val="tx1">
                    <a:lumMod val="50000"/>
                    <a:lumOff val="50000"/>
                  </a:schemeClr>
                </a:solidFill>
                <a:latin typeface="Roboto" pitchFamily="2" charset="0"/>
                <a:ea typeface="Roboto" pitchFamily="2" charset="0"/>
              </a:rPr>
              <a:t> in </a:t>
            </a:r>
            <a:r>
              <a:rPr lang="en-US" sz="4400" dirty="0" err="1" smtClean="0">
                <a:solidFill>
                  <a:schemeClr val="tx1">
                    <a:lumMod val="50000"/>
                    <a:lumOff val="50000"/>
                  </a:schemeClr>
                </a:solidFill>
                <a:latin typeface="Roboto" pitchFamily="2" charset="0"/>
                <a:ea typeface="Roboto" pitchFamily="2" charset="0"/>
              </a:rPr>
              <a:t>einer</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Pizza</a:t>
            </a:r>
            <a:r>
              <a:rPr lang="en-US" sz="4400" dirty="0" err="1" smtClean="0">
                <a:solidFill>
                  <a:srgbClr val="FF00FF"/>
                </a:solidFill>
                <a:latin typeface="Roboto" pitchFamily="2" charset="0"/>
                <a:ea typeface="Roboto" pitchFamily="2" charset="0"/>
              </a:rPr>
              <a:t>fabrik</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essen</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sondern</a:t>
            </a:r>
            <a:r>
              <a:rPr lang="en-US" sz="4400" dirty="0" smtClean="0">
                <a:solidFill>
                  <a:schemeClr val="tx1">
                    <a:lumMod val="50000"/>
                    <a:lumOff val="50000"/>
                  </a:schemeClr>
                </a:solidFill>
                <a:latin typeface="Roboto" pitchFamily="2" charset="0"/>
                <a:ea typeface="Roboto" pitchFamily="2" charset="0"/>
              </a:rPr>
              <a:t> in </a:t>
            </a:r>
            <a:r>
              <a:rPr lang="en-US" sz="4400" dirty="0" err="1" smtClean="0">
                <a:solidFill>
                  <a:schemeClr val="tx1">
                    <a:lumMod val="50000"/>
                    <a:lumOff val="50000"/>
                  </a:schemeClr>
                </a:solidFill>
                <a:latin typeface="Roboto" pitchFamily="2" charset="0"/>
                <a:ea typeface="Roboto" pitchFamily="2" charset="0"/>
              </a:rPr>
              <a:t>einem</a:t>
            </a:r>
            <a:r>
              <a:rPr lang="en-US" sz="4400" dirty="0" smtClean="0">
                <a:solidFill>
                  <a:schemeClr val="tx1">
                    <a:lumMod val="50000"/>
                    <a:lumOff val="50000"/>
                  </a:schemeClr>
                </a:solidFill>
                <a:latin typeface="Roboto" pitchFamily="2" charset="0"/>
                <a:ea typeface="Roboto" pitchFamily="2" charset="0"/>
              </a:rPr>
              <a:t> Restaurant”</a:t>
            </a:r>
            <a:br>
              <a:rPr lang="en-US" sz="4400" dirty="0" smtClean="0">
                <a:solidFill>
                  <a:schemeClr val="tx1">
                    <a:lumMod val="50000"/>
                    <a:lumOff val="50000"/>
                  </a:schemeClr>
                </a:solidFill>
                <a:latin typeface="Roboto" pitchFamily="2" charset="0"/>
                <a:ea typeface="Roboto" pitchFamily="2" charset="0"/>
              </a:rPr>
            </a:br>
            <a:endParaRPr lang="en-US" sz="4400" dirty="0" smtClean="0">
              <a:solidFill>
                <a:schemeClr val="tx1">
                  <a:lumMod val="75000"/>
                  <a:lumOff val="25000"/>
                </a:schemeClr>
              </a:solidFill>
              <a:ea typeface="Roboto" pitchFamily="2" charset="0"/>
            </a:endParaRPr>
          </a:p>
          <a:p>
            <a:pPr algn="r"/>
            <a:r>
              <a:rPr lang="en-US" sz="4400" dirty="0" smtClean="0">
                <a:solidFill>
                  <a:schemeClr val="tx1">
                    <a:lumMod val="75000"/>
                    <a:lumOff val="25000"/>
                  </a:schemeClr>
                </a:solidFill>
                <a:ea typeface="Roboto" pitchFamily="2" charset="0"/>
              </a:rPr>
              <a:t>Roberto </a:t>
            </a:r>
            <a:r>
              <a:rPr lang="en-US" sz="4400" dirty="0" err="1" smtClean="0">
                <a:solidFill>
                  <a:schemeClr val="tx1">
                    <a:lumMod val="75000"/>
                    <a:lumOff val="25000"/>
                  </a:schemeClr>
                </a:solidFill>
                <a:ea typeface="Roboto" pitchFamily="2" charset="0"/>
              </a:rPr>
              <a:t>Bez</a:t>
            </a:r>
            <a:r>
              <a:rPr lang="en-US" sz="4400" dirty="0" smtClean="0">
                <a:solidFill>
                  <a:schemeClr val="tx1">
                    <a:lumMod val="75000"/>
                    <a:lumOff val="25000"/>
                  </a:schemeClr>
                </a:solidFill>
                <a:ea typeface="Roboto" pitchFamily="2" charset="0"/>
              </a:rPr>
              <a:t>. </a:t>
            </a:r>
            <a:br>
              <a:rPr lang="en-US" sz="4400" dirty="0" smtClean="0">
                <a:solidFill>
                  <a:schemeClr val="tx1">
                    <a:lumMod val="75000"/>
                    <a:lumOff val="25000"/>
                  </a:schemeClr>
                </a:solidFill>
                <a:ea typeface="Roboto" pitchFamily="2" charset="0"/>
              </a:rPr>
            </a:br>
            <a:r>
              <a:rPr lang="en-US" sz="4400" dirty="0" smtClean="0">
                <a:solidFill>
                  <a:schemeClr val="tx1">
                    <a:lumMod val="75000"/>
                    <a:lumOff val="25000"/>
                  </a:schemeClr>
                </a:solidFill>
                <a:ea typeface="Roboto" pitchFamily="2" charset="0"/>
              </a:rPr>
              <a:t>Sonntag </a:t>
            </a:r>
            <a:r>
              <a:rPr lang="en-US" sz="4400" dirty="0" err="1" smtClean="0">
                <a:solidFill>
                  <a:schemeClr val="tx1">
                    <a:lumMod val="75000"/>
                    <a:lumOff val="25000"/>
                  </a:schemeClr>
                </a:solidFill>
                <a:ea typeface="Roboto" pitchFamily="2" charset="0"/>
              </a:rPr>
              <a:t>abend</a:t>
            </a:r>
            <a:endParaRPr lang="en-US" sz="2800" dirty="0">
              <a:solidFill>
                <a:schemeClr val="tx1">
                  <a:lumMod val="75000"/>
                  <a:lumOff val="25000"/>
                </a:schemeClr>
              </a:solidFill>
              <a:ea typeface="Roboto" pitchFamily="2" charset="0"/>
            </a:endParaRPr>
          </a:p>
        </p:txBody>
      </p:sp>
    </p:spTree>
    <p:extLst>
      <p:ext uri="{BB962C8B-B14F-4D97-AF65-F5344CB8AC3E}">
        <p14:creationId xmlns:p14="http://schemas.microsoft.com/office/powerpoint/2010/main" val="3913920403"/>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Un-</a:t>
            </a:r>
            <a:r>
              <a:rPr lang="en-US" dirty="0" err="1" smtClean="0"/>
              <a:t>denken</a:t>
            </a:r>
            <a:endParaRPr lang="en-US" dirty="0"/>
          </a:p>
        </p:txBody>
      </p:sp>
      <p:sp>
        <p:nvSpPr>
          <p:cNvPr id="4" name="Textplatzhalter 3"/>
          <p:cNvSpPr>
            <a:spLocks noGrp="1"/>
          </p:cNvSpPr>
          <p:nvPr>
            <p:ph type="body" sz="quarter" idx="10"/>
          </p:nvPr>
        </p:nvSpPr>
        <p:spPr/>
        <p:txBody>
          <a:bodyPr/>
          <a:lstStyle/>
          <a:p>
            <a:r>
              <a:rPr lang="en-US" dirty="0" err="1" smtClean="0"/>
              <a:t>Umdenken</a:t>
            </a:r>
            <a:r>
              <a:rPr lang="en-US" dirty="0" smtClean="0"/>
              <a:t>?</a:t>
            </a:r>
            <a:endParaRPr lang="en-US" dirty="0"/>
          </a:p>
        </p:txBody>
      </p:sp>
      <p:sp>
        <p:nvSpPr>
          <p:cNvPr id="5" name="Textplatzhalter 4"/>
          <p:cNvSpPr>
            <a:spLocks noGrp="1"/>
          </p:cNvSpPr>
          <p:nvPr>
            <p:ph type="body" sz="quarter" idx="11"/>
          </p:nvPr>
        </p:nvSpPr>
        <p:spPr/>
        <p:txBody>
          <a:bodyPr/>
          <a:lstStyle/>
          <a:p>
            <a:r>
              <a:rPr lang="en-US" dirty="0" err="1" smtClean="0"/>
              <a:t>Neu</a:t>
            </a:r>
            <a:r>
              <a:rPr lang="en-US" dirty="0" smtClean="0"/>
              <a:t> </a:t>
            </a:r>
            <a:r>
              <a:rPr lang="en-US" dirty="0" err="1" smtClean="0"/>
              <a:t>Denken</a:t>
            </a:r>
            <a:r>
              <a:rPr lang="en-US" dirty="0" smtClean="0"/>
              <a:t>!</a:t>
            </a:r>
            <a:endParaRPr lang="en-US" dirty="0"/>
          </a:p>
        </p:txBody>
      </p:sp>
    </p:spTree>
    <p:extLst>
      <p:ext uri="{BB962C8B-B14F-4D97-AF65-F5344CB8AC3E}">
        <p14:creationId xmlns:p14="http://schemas.microsoft.com/office/powerpoint/2010/main" val="2852323915"/>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p:spPr>
        <p:txBody>
          <a:bodyPr>
            <a:normAutofit/>
          </a:bodyPr>
          <a:lstStyle/>
          <a:p>
            <a:r>
              <a:rPr lang="en-US" dirty="0" smtClean="0"/>
              <a:t>Rather than “a general reusable solution to a commonly occurring problem”, I currently think of design patterns as a shared vocabulary for discussing the observable commonalities between two or more solutions, after they’ve emerged.</a:t>
            </a:r>
            <a:endParaRPr lang="en-US" dirty="0"/>
          </a:p>
        </p:txBody>
      </p:sp>
    </p:spTree>
    <p:extLst>
      <p:ext uri="{BB962C8B-B14F-4D97-AF65-F5344CB8AC3E}">
        <p14:creationId xmlns:p14="http://schemas.microsoft.com/office/powerpoint/2010/main" val="1593024555"/>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p:spPr>
        <p:txBody>
          <a:bodyPr>
            <a:normAutofit/>
          </a:bodyPr>
          <a:lstStyle/>
          <a:p>
            <a:r>
              <a:rPr lang="en-US" dirty="0" smtClean="0">
                <a:solidFill>
                  <a:schemeClr val="bg1">
                    <a:lumMod val="75000"/>
                  </a:schemeClr>
                </a:solidFill>
              </a:rPr>
              <a:t>Rather than </a:t>
            </a:r>
            <a:r>
              <a:rPr lang="en-US" dirty="0" smtClean="0"/>
              <a:t>“a general reusable solution to a commonly occurring problem”</a:t>
            </a:r>
            <a:r>
              <a:rPr lang="en-US" dirty="0" smtClean="0">
                <a:solidFill>
                  <a:schemeClr val="bg1">
                    <a:lumMod val="75000"/>
                  </a:schemeClr>
                </a:solidFill>
              </a:rPr>
              <a:t>, I currently think of design patterns as a shared vocabulary for discussing the observable commonalities between two or more solutions, after they’ve emerged.</a:t>
            </a:r>
            <a:endParaRPr lang="en-US" dirty="0">
              <a:solidFill>
                <a:schemeClr val="bg1">
                  <a:lumMod val="75000"/>
                </a:schemeClr>
              </a:solidFill>
            </a:endParaRPr>
          </a:p>
        </p:txBody>
      </p:sp>
    </p:spTree>
    <p:extLst>
      <p:ext uri="{BB962C8B-B14F-4D97-AF65-F5344CB8AC3E}">
        <p14:creationId xmlns:p14="http://schemas.microsoft.com/office/powerpoint/2010/main" val="226731468"/>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p:spPr>
        <p:txBody>
          <a:bodyPr>
            <a:normAutofit/>
          </a:bodyPr>
          <a:lstStyle/>
          <a:p>
            <a:r>
              <a:rPr lang="en-US" dirty="0" smtClean="0">
                <a:solidFill>
                  <a:schemeClr val="bg1">
                    <a:lumMod val="75000"/>
                  </a:schemeClr>
                </a:solidFill>
              </a:rPr>
              <a:t>Rather than “a general reusable solution to a commonly occurring problem”,</a:t>
            </a:r>
            <a:r>
              <a:rPr lang="en-US" dirty="0" smtClean="0">
                <a:solidFill>
                  <a:srgbClr val="FF7400"/>
                </a:solidFill>
              </a:rPr>
              <a:t> I currently think </a:t>
            </a:r>
            <a:r>
              <a:rPr lang="en-US" dirty="0" smtClean="0">
                <a:solidFill>
                  <a:schemeClr val="bg1">
                    <a:lumMod val="75000"/>
                  </a:schemeClr>
                </a:solidFill>
              </a:rPr>
              <a:t>of design patterns as a shared vocabulary for discussing the observable commonalities between two or more solutions, after they’ve emerged.</a:t>
            </a:r>
            <a:endParaRPr lang="en-US" dirty="0">
              <a:solidFill>
                <a:schemeClr val="bg1">
                  <a:lumMod val="75000"/>
                </a:schemeClr>
              </a:solidFill>
            </a:endParaRPr>
          </a:p>
        </p:txBody>
      </p:sp>
    </p:spTree>
    <p:extLst>
      <p:ext uri="{BB962C8B-B14F-4D97-AF65-F5344CB8AC3E}">
        <p14:creationId xmlns:p14="http://schemas.microsoft.com/office/powerpoint/2010/main" val="2565921598"/>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p:spPr>
        <p:txBody>
          <a:bodyPr>
            <a:normAutofit/>
          </a:bodyPr>
          <a:lstStyle/>
          <a:p>
            <a:r>
              <a:rPr lang="en-US" dirty="0" smtClean="0">
                <a:solidFill>
                  <a:schemeClr val="bg1">
                    <a:lumMod val="75000"/>
                  </a:schemeClr>
                </a:solidFill>
              </a:rPr>
              <a:t>Rather than “a general reusable solution to a commonly occurring problem”, I currently think of design patterns as </a:t>
            </a:r>
            <a:r>
              <a:rPr lang="en-US" dirty="0" smtClean="0">
                <a:solidFill>
                  <a:srgbClr val="00DB00"/>
                </a:solidFill>
              </a:rPr>
              <a:t>a shared vocabulary for </a:t>
            </a:r>
            <a:r>
              <a:rPr lang="en-US" dirty="0" smtClean="0">
                <a:solidFill>
                  <a:srgbClr val="FF00FF"/>
                </a:solidFill>
              </a:rPr>
              <a:t>discussing</a:t>
            </a:r>
            <a:r>
              <a:rPr lang="en-US" dirty="0" smtClean="0">
                <a:solidFill>
                  <a:srgbClr val="00DB00"/>
                </a:solidFill>
              </a:rPr>
              <a:t> the observable commonalities </a:t>
            </a:r>
            <a:r>
              <a:rPr lang="en-US" dirty="0" smtClean="0">
                <a:solidFill>
                  <a:schemeClr val="bg1">
                    <a:lumMod val="75000"/>
                  </a:schemeClr>
                </a:solidFill>
              </a:rPr>
              <a:t>between two or more solutions, after they’ve emerged.</a:t>
            </a:r>
            <a:endParaRPr lang="en-US" dirty="0">
              <a:solidFill>
                <a:schemeClr val="bg1">
                  <a:lumMod val="75000"/>
                </a:schemeClr>
              </a:solidFill>
            </a:endParaRPr>
          </a:p>
        </p:txBody>
      </p:sp>
    </p:spTree>
    <p:extLst>
      <p:ext uri="{BB962C8B-B14F-4D97-AF65-F5344CB8AC3E}">
        <p14:creationId xmlns:p14="http://schemas.microsoft.com/office/powerpoint/2010/main" val="2313909960"/>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p:spPr>
        <p:txBody>
          <a:bodyPr>
            <a:normAutofit/>
          </a:bodyPr>
          <a:lstStyle/>
          <a:p>
            <a:r>
              <a:rPr lang="en-US" dirty="0" smtClean="0">
                <a:solidFill>
                  <a:schemeClr val="bg1">
                    <a:lumMod val="75000"/>
                  </a:schemeClr>
                </a:solidFill>
              </a:rPr>
              <a:t>Rather than “a general reusable solution to a commonly occurring problem”, I currently think of design patterns as a shared vocabulary for discussing the observable commonalities between two or more solutions, </a:t>
            </a:r>
            <a:r>
              <a:rPr lang="en-US" dirty="0" smtClean="0"/>
              <a:t>after they’ve emerged</a:t>
            </a:r>
            <a:r>
              <a:rPr lang="en-US" dirty="0" smtClean="0">
                <a:solidFill>
                  <a:schemeClr val="bg1">
                    <a:lumMod val="75000"/>
                  </a:schemeClr>
                </a:solidFill>
              </a:rPr>
              <a:t>.</a:t>
            </a:r>
            <a:endParaRPr lang="en-US" dirty="0">
              <a:solidFill>
                <a:schemeClr val="bg1">
                  <a:lumMod val="75000"/>
                </a:schemeClr>
              </a:solidFill>
            </a:endParaRPr>
          </a:p>
        </p:txBody>
      </p:sp>
    </p:spTree>
    <p:extLst>
      <p:ext uri="{BB962C8B-B14F-4D97-AF65-F5344CB8AC3E}">
        <p14:creationId xmlns:p14="http://schemas.microsoft.com/office/powerpoint/2010/main" val="3780125084"/>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971600" y="3861048"/>
            <a:ext cx="7200800" cy="1728192"/>
          </a:xfrm>
        </p:spPr>
        <p:txBody>
          <a:bodyPr>
            <a:normAutofit/>
          </a:bodyPr>
          <a:lstStyle/>
          <a:p>
            <a:r>
              <a:rPr lang="de-AT" sz="2000" dirty="0" smtClean="0">
                <a:latin typeface="Roboto" pitchFamily="2" charset="0"/>
                <a:ea typeface="Roboto" pitchFamily="2" charset="0"/>
                <a:hlinkClick r:id="rId2"/>
              </a:rPr>
              <a:t>https://twitter.com/#!/jmrtn</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3"/>
              </a:rPr>
              <a:t/>
            </a:r>
            <a:br>
              <a:rPr lang="de-AT" sz="1200" dirty="0" smtClean="0">
                <a:latin typeface="Roboto" pitchFamily="2" charset="0"/>
                <a:ea typeface="Roboto" pitchFamily="2" charset="0"/>
                <a:hlinkClick r:id="rId3"/>
              </a:rPr>
            </a:br>
            <a:r>
              <a:rPr lang="de-AT" sz="1200" dirty="0" smtClean="0">
                <a:latin typeface="Roboto" pitchFamily="2" charset="0"/>
                <a:ea typeface="Roboto" pitchFamily="2" charset="0"/>
                <a:hlinkClick r:id="rId3"/>
              </a:rPr>
              <a:t>http://jmrtn.com/notes/2012/02/17/design-patterns.html</a:t>
            </a:r>
            <a:endParaRPr lang="en-US" sz="1200" dirty="0">
              <a:latin typeface="Roboto" pitchFamily="2" charset="0"/>
              <a:ea typeface="Roboto" pitchFamily="2" charset="0"/>
            </a:endParaRPr>
          </a:p>
        </p:txBody>
      </p:sp>
      <p:pic>
        <p:nvPicPr>
          <p:cNvPr id="3074" name="Picture 2" descr="C:\Users\Johannes Hofmeister\Desktop\documents\EmpathicCode\me-laughing-in-madrid-cropped.png"/>
          <p:cNvPicPr>
            <a:picLocks noChangeAspect="1" noChangeArrowheads="1"/>
          </p:cNvPicPr>
          <p:nvPr/>
        </p:nvPicPr>
        <p:blipFill>
          <a:blip r:embed="rId4" cstate="print"/>
          <a:srcRect/>
          <a:stretch>
            <a:fillRect/>
          </a:stretch>
        </p:blipFill>
        <p:spPr bwMode="auto">
          <a:xfrm>
            <a:off x="3203848" y="1340768"/>
            <a:ext cx="2774529" cy="2774529"/>
          </a:xfrm>
          <a:prstGeom prst="rect">
            <a:avLst/>
          </a:prstGeom>
          <a:noFill/>
        </p:spPr>
      </p:pic>
    </p:spTree>
    <p:extLst>
      <p:ext uri="{BB962C8B-B14F-4D97-AF65-F5344CB8AC3E}">
        <p14:creationId xmlns:p14="http://schemas.microsoft.com/office/powerpoint/2010/main" val="42693598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don‘t 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9600" dirty="0" err="1" smtClean="0"/>
              <a:t>Seek</a:t>
            </a:r>
            <a:r>
              <a:rPr lang="de-DE" sz="9600" dirty="0" smtClean="0"/>
              <a:t> &amp; </a:t>
            </a:r>
            <a:r>
              <a:rPr lang="de-DE" sz="9600" dirty="0" err="1" smtClean="0"/>
              <a:t>Destroy</a:t>
            </a:r>
            <a:endParaRPr lang="de-DE" sz="9600" dirty="0"/>
          </a:p>
        </p:txBody>
      </p:sp>
      <p:sp>
        <p:nvSpPr>
          <p:cNvPr id="4" name="Textplatzhalter 3"/>
          <p:cNvSpPr>
            <a:spLocks noGrp="1"/>
          </p:cNvSpPr>
          <p:nvPr>
            <p:ph type="body" sz="quarter" idx="10"/>
          </p:nvPr>
        </p:nvSpPr>
        <p:spPr/>
        <p:txBody>
          <a:bodyPr/>
          <a:lstStyle/>
          <a:p>
            <a:r>
              <a:rPr lang="de-DE" dirty="0" smtClean="0"/>
              <a:t>Weg Damit!</a:t>
            </a:r>
            <a:endParaRPr lang="de-DE" dirty="0"/>
          </a:p>
        </p:txBody>
      </p:sp>
      <p:sp>
        <p:nvSpPr>
          <p:cNvPr id="5" name="Textplatzhalter 4"/>
          <p:cNvSpPr>
            <a:spLocks noGrp="1"/>
          </p:cNvSpPr>
          <p:nvPr>
            <p:ph type="body" sz="quarter" idx="11"/>
          </p:nvPr>
        </p:nvSpPr>
        <p:spPr/>
        <p:txBody>
          <a:bodyPr/>
          <a:lstStyle/>
          <a:p>
            <a:r>
              <a:rPr lang="de-DE" dirty="0" smtClean="0"/>
              <a:t>Wiesel Jagd</a:t>
            </a:r>
            <a:endParaRPr lang="de-DE" dirty="0"/>
          </a:p>
        </p:txBody>
      </p:sp>
    </p:spTree>
    <p:extLst>
      <p:ext uri="{BB962C8B-B14F-4D97-AF65-F5344CB8AC3E}">
        <p14:creationId xmlns:p14="http://schemas.microsoft.com/office/powerpoint/2010/main" val="1104516550"/>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Rename</a:t>
            </a:r>
            <a:r>
              <a:rPr lang="de-DE" dirty="0" smtClean="0"/>
              <a:t> Class</a:t>
            </a:r>
            <a:endParaRPr lang="de-DE" dirty="0"/>
          </a:p>
        </p:txBody>
      </p:sp>
      <p:sp>
        <p:nvSpPr>
          <p:cNvPr id="4" name="Textplatzhalter 3"/>
          <p:cNvSpPr>
            <a:spLocks noGrp="1"/>
          </p:cNvSpPr>
          <p:nvPr>
            <p:ph type="body" sz="quarter" idx="10"/>
          </p:nvPr>
        </p:nvSpPr>
        <p:spPr/>
        <p:txBody>
          <a:bodyPr/>
          <a:lstStyle/>
          <a:p>
            <a:r>
              <a:rPr lang="de-DE" dirty="0" smtClean="0"/>
              <a:t>Refactoring</a:t>
            </a:r>
            <a:endParaRPr lang="de-DE" dirty="0"/>
          </a:p>
        </p:txBody>
      </p:sp>
      <p:sp>
        <p:nvSpPr>
          <p:cNvPr id="5" name="Textplatzhalter 4"/>
          <p:cNvSpPr>
            <a:spLocks noGrp="1"/>
          </p:cNvSpPr>
          <p:nvPr>
            <p:ph type="body" sz="quarter" idx="11"/>
          </p:nvPr>
        </p:nvSpPr>
        <p:spPr/>
        <p:txBody>
          <a:bodyPr/>
          <a:lstStyle/>
          <a:p>
            <a:r>
              <a:rPr lang="de-DE" dirty="0" smtClean="0"/>
              <a:t>Umbenennen</a:t>
            </a:r>
            <a:endParaRPr lang="de-DE" dirty="0"/>
          </a:p>
        </p:txBody>
      </p:sp>
    </p:spTree>
    <p:extLst>
      <p:ext uri="{BB962C8B-B14F-4D97-AF65-F5344CB8AC3E}">
        <p14:creationId xmlns:p14="http://schemas.microsoft.com/office/powerpoint/2010/main" val="1550623323"/>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a:xfrm>
            <a:off x="971600" y="548680"/>
            <a:ext cx="7200800" cy="5760640"/>
          </a:xfrm>
        </p:spPr>
        <p:txBody>
          <a:bodyPr>
            <a:normAutofit fontScale="90000"/>
          </a:bodyPr>
          <a:lstStyle/>
          <a:p>
            <a:pPr algn="l"/>
            <a:r>
              <a:rPr lang="en-US" sz="4400" dirty="0" smtClean="0">
                <a:solidFill>
                  <a:schemeClr val="tx1">
                    <a:lumMod val="50000"/>
                    <a:lumOff val="50000"/>
                  </a:schemeClr>
                </a:solidFill>
                <a:latin typeface="Roboto" pitchFamily="2" charset="0"/>
                <a:ea typeface="Roboto" pitchFamily="2" charset="0"/>
              </a:rPr>
              <a:t>“There are many powerful </a:t>
            </a:r>
            <a:r>
              <a:rPr lang="en-US" sz="4400" dirty="0" err="1" smtClean="0">
                <a:solidFill>
                  <a:schemeClr val="tx1">
                    <a:lumMod val="50000"/>
                    <a:lumOff val="50000"/>
                  </a:schemeClr>
                </a:solidFill>
                <a:latin typeface="Roboto" pitchFamily="2" charset="0"/>
                <a:ea typeface="Roboto" pitchFamily="2" charset="0"/>
              </a:rPr>
              <a:t>refactorings</a:t>
            </a:r>
            <a:r>
              <a:rPr lang="en-US" sz="4400" dirty="0" smtClean="0">
                <a:solidFill>
                  <a:schemeClr val="tx1">
                    <a:lumMod val="50000"/>
                    <a:lumOff val="50000"/>
                  </a:schemeClr>
                </a:solidFill>
                <a:latin typeface="Roboto" pitchFamily="2" charset="0"/>
                <a:ea typeface="Roboto" pitchFamily="2" charset="0"/>
              </a:rPr>
              <a:t>, but </a:t>
            </a:r>
            <a:r>
              <a:rPr lang="en-US" sz="4400" dirty="0" smtClean="0">
                <a:solidFill>
                  <a:srgbClr val="FF00FF"/>
                </a:solidFill>
                <a:latin typeface="Roboto" pitchFamily="2" charset="0"/>
                <a:ea typeface="Roboto" pitchFamily="2" charset="0"/>
              </a:rPr>
              <a:t>Rename Class</a:t>
            </a:r>
            <a:r>
              <a:rPr lang="en-US" sz="4400" dirty="0" smtClean="0">
                <a:solidFill>
                  <a:schemeClr val="tx1">
                    <a:lumMod val="50000"/>
                    <a:lumOff val="50000"/>
                  </a:schemeClr>
                </a:solidFill>
                <a:latin typeface="Roboto" pitchFamily="2" charset="0"/>
                <a:ea typeface="Roboto" pitchFamily="2" charset="0"/>
              </a:rPr>
              <a:t> is the most powerful. It changes the way people see code and lets them notice possibilities that they might not have considered before"  </a:t>
            </a:r>
            <a:r>
              <a:rPr lang="en-US" sz="4400" dirty="0" smtClean="0">
                <a:solidFill>
                  <a:schemeClr val="tx1">
                    <a:lumMod val="75000"/>
                    <a:lumOff val="25000"/>
                  </a:schemeClr>
                </a:solidFill>
                <a:ea typeface="Roboto" pitchFamily="2" charset="0"/>
              </a:rPr>
              <a:t/>
            </a:r>
            <a:br>
              <a:rPr lang="en-US" sz="4400" dirty="0" smtClean="0">
                <a:solidFill>
                  <a:schemeClr val="tx1">
                    <a:lumMod val="75000"/>
                    <a:lumOff val="25000"/>
                  </a:schemeClr>
                </a:solidFill>
                <a:ea typeface="Roboto" pitchFamily="2" charset="0"/>
              </a:rPr>
            </a:br>
            <a:endParaRPr lang="en-US" sz="4400" dirty="0" smtClean="0">
              <a:solidFill>
                <a:schemeClr val="tx1">
                  <a:lumMod val="75000"/>
                  <a:lumOff val="25000"/>
                </a:schemeClr>
              </a:solidFill>
              <a:ea typeface="Roboto" pitchFamily="2" charset="0"/>
            </a:endParaRPr>
          </a:p>
          <a:p>
            <a:pPr algn="r"/>
            <a:r>
              <a:rPr lang="en-US" sz="4400" dirty="0" smtClean="0">
                <a:solidFill>
                  <a:schemeClr val="tx1">
                    <a:lumMod val="75000"/>
                    <a:lumOff val="25000"/>
                  </a:schemeClr>
                </a:solidFill>
                <a:ea typeface="Roboto" pitchFamily="2" charset="0"/>
              </a:rPr>
              <a:t>Michael Feathers.</a:t>
            </a:r>
            <a:endParaRPr lang="en-US" sz="2800" dirty="0">
              <a:solidFill>
                <a:schemeClr val="tx1">
                  <a:lumMod val="75000"/>
                  <a:lumOff val="25000"/>
                </a:schemeClr>
              </a:solidFill>
              <a:ea typeface="Roboto" pitchFamily="2" charset="0"/>
            </a:endParaRPr>
          </a:p>
        </p:txBody>
      </p:sp>
    </p:spTree>
    <p:extLst>
      <p:ext uri="{BB962C8B-B14F-4D97-AF65-F5344CB8AC3E}">
        <p14:creationId xmlns:p14="http://schemas.microsoft.com/office/powerpoint/2010/main" val="4147401780"/>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251520" y="1988840"/>
            <a:ext cx="8640960" cy="2880320"/>
          </a:xfrm>
        </p:spPr>
        <p:txBody>
          <a:bodyPr/>
          <a:lstStyle/>
          <a:p>
            <a:r>
              <a:rPr lang="en-US" sz="16600" dirty="0" smtClean="0">
                <a:solidFill>
                  <a:srgbClr val="00B7FF"/>
                </a:solidFill>
              </a:rPr>
              <a:t>REPOSITORY</a:t>
            </a:r>
            <a:endParaRPr lang="en-US" sz="16600" dirty="0">
              <a:solidFill>
                <a:srgbClr val="00B7FF"/>
              </a:solidFill>
            </a:endParaRPr>
          </a:p>
        </p:txBody>
      </p:sp>
    </p:spTree>
    <p:extLst>
      <p:ext uri="{BB962C8B-B14F-4D97-AF65-F5344CB8AC3E}">
        <p14:creationId xmlns:p14="http://schemas.microsoft.com/office/powerpoint/2010/main" val="1455346364"/>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de-DE" sz="2000" b="1" dirty="0" err="1">
                <a:latin typeface="Consolas"/>
              </a:rPr>
              <a:t>public</a:t>
            </a:r>
            <a:r>
              <a:rPr lang="de-DE" sz="2000" b="1" dirty="0">
                <a:latin typeface="Consolas"/>
              </a:rPr>
              <a:t> </a:t>
            </a:r>
            <a:r>
              <a:rPr lang="de-DE" sz="2000" b="1" dirty="0" err="1">
                <a:latin typeface="Consolas"/>
              </a:rPr>
              <a:t>class</a:t>
            </a:r>
            <a:r>
              <a:rPr lang="de-DE" sz="2000" b="1" dirty="0">
                <a:latin typeface="Consolas"/>
              </a:rPr>
              <a:t> </a:t>
            </a:r>
            <a:r>
              <a:rPr lang="de-DE" sz="2000" b="1" dirty="0" err="1">
                <a:solidFill>
                  <a:srgbClr val="FF00FF"/>
                </a:solidFill>
                <a:latin typeface="Consolas"/>
              </a:rPr>
              <a:t>Customer</a:t>
            </a:r>
            <a:r>
              <a:rPr lang="de-DE" sz="2000" b="1" dirty="0" err="1">
                <a:latin typeface="Consolas"/>
              </a:rPr>
              <a:t>Repository</a:t>
            </a: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a:t>
            </a:r>
            <a:br>
              <a:rPr lang="de-DE" sz="2000" b="1" dirty="0">
                <a:solidFill>
                  <a:srgbClr val="CFCFCF"/>
                </a:solidFill>
                <a:latin typeface="Consolas"/>
              </a:rPr>
            </a:br>
            <a:r>
              <a:rPr lang="de-DE" sz="2000" b="1" dirty="0" smtClean="0">
                <a:solidFill>
                  <a:srgbClr val="CFCFCF"/>
                </a:solidFill>
                <a:latin typeface="Consolas"/>
              </a:rPr>
              <a:t>   </a:t>
            </a:r>
            <a:r>
              <a:rPr lang="de-DE" sz="2000" b="1" dirty="0" err="1" smtClean="0">
                <a:latin typeface="Consolas"/>
              </a:rPr>
              <a:t>IEnumerable</a:t>
            </a:r>
            <a:r>
              <a:rPr lang="de-DE" sz="2000" b="1" dirty="0" smtClean="0">
                <a:solidFill>
                  <a:srgbClr val="CFCFCF"/>
                </a:solidFill>
                <a:latin typeface="Consolas"/>
              </a:rPr>
              <a:t>&lt;</a:t>
            </a:r>
            <a:r>
              <a:rPr lang="de-DE" sz="2000" b="1" dirty="0" smtClean="0">
                <a:solidFill>
                  <a:srgbClr val="FF00FF"/>
                </a:solidFill>
                <a:latin typeface="Consolas"/>
              </a:rPr>
              <a:t>Customer</a:t>
            </a:r>
            <a:r>
              <a:rPr lang="de-DE" sz="2000" b="1" dirty="0">
                <a:solidFill>
                  <a:srgbClr val="CFCFCF"/>
                </a:solidFill>
                <a:latin typeface="Consolas"/>
              </a:rPr>
              <a:t>&gt; </a:t>
            </a:r>
            <a:r>
              <a:rPr lang="de-DE" sz="2000" b="1" dirty="0" smtClean="0">
                <a:solidFill>
                  <a:srgbClr val="CFCFCF"/>
                </a:solidFill>
                <a:latin typeface="Consolas"/>
              </a:rPr>
              <a:t/>
            </a:r>
            <a:br>
              <a:rPr lang="de-DE" sz="2000" b="1" dirty="0" smtClean="0">
                <a:solidFill>
                  <a:srgbClr val="CFCFCF"/>
                </a:solidFill>
                <a:latin typeface="Consolas"/>
              </a:rPr>
            </a:br>
            <a:r>
              <a:rPr lang="de-DE" sz="2000" b="1" dirty="0" smtClean="0">
                <a:solidFill>
                  <a:srgbClr val="CFCFCF"/>
                </a:solidFill>
                <a:latin typeface="Consolas"/>
              </a:rPr>
              <a:t>   </a:t>
            </a:r>
            <a:r>
              <a:rPr lang="de-DE" sz="2000" b="1" dirty="0" err="1" smtClean="0">
                <a:solidFill>
                  <a:srgbClr val="CFCFCF"/>
                </a:solidFill>
                <a:latin typeface="Consolas"/>
              </a:rPr>
              <a:t>Get</a:t>
            </a:r>
            <a:r>
              <a:rPr lang="de-DE" sz="2000" b="1" dirty="0" err="1" smtClean="0">
                <a:solidFill>
                  <a:srgbClr val="FF00FF"/>
                </a:solidFill>
                <a:latin typeface="Consolas"/>
              </a:rPr>
              <a:t>Customers</a:t>
            </a:r>
            <a:r>
              <a:rPr lang="de-DE" sz="2000" b="1" dirty="0" err="1" smtClean="0">
                <a:solidFill>
                  <a:srgbClr val="CFCFCF"/>
                </a:solidFill>
                <a:latin typeface="Consolas"/>
              </a:rPr>
              <a:t>ByYearOfBirth</a:t>
            </a:r>
            <a:r>
              <a:rPr lang="de-DE" sz="2000" b="1" dirty="0" smtClean="0">
                <a:solidFill>
                  <a:srgbClr val="CFCFCF"/>
                </a:solidFill>
                <a:latin typeface="Consolas"/>
              </a:rPr>
              <a:t>(</a:t>
            </a:r>
            <a:r>
              <a:rPr lang="de-DE" sz="2000" b="1" dirty="0" err="1" smtClean="0">
                <a:latin typeface="Consolas"/>
              </a:rPr>
              <a:t>DateTime</a:t>
            </a:r>
            <a:r>
              <a:rPr lang="de-DE" sz="2000" b="1" dirty="0" smtClean="0">
                <a:solidFill>
                  <a:srgbClr val="CFCFCF"/>
                </a:solidFill>
                <a:latin typeface="Consolas"/>
              </a:rPr>
              <a:t> </a:t>
            </a:r>
            <a:r>
              <a:rPr lang="de-DE" sz="2000" b="1" dirty="0" err="1">
                <a:solidFill>
                  <a:schemeClr val="bg1">
                    <a:lumMod val="95000"/>
                  </a:schemeClr>
                </a:solidFill>
                <a:latin typeface="Consolas"/>
              </a:rPr>
              <a:t>yearOfBirth</a:t>
            </a:r>
            <a:r>
              <a:rPr lang="de-DE" sz="2000" b="1" dirty="0">
                <a:solidFill>
                  <a:srgbClr val="CFCFCF"/>
                </a:solidFill>
                <a:latin typeface="Consolas"/>
              </a:rPr>
              <a:t>)</a:t>
            </a:r>
            <a:br>
              <a:rPr lang="de-DE" sz="2000" b="1" dirty="0">
                <a:solidFill>
                  <a:srgbClr val="CFCFCF"/>
                </a:solidFill>
                <a:latin typeface="Consolas"/>
              </a:rPr>
            </a:br>
            <a:r>
              <a:rPr lang="de-DE" sz="2000" b="1" dirty="0">
                <a:solidFill>
                  <a:srgbClr val="CFCFCF"/>
                </a:solidFill>
                <a:latin typeface="Consolas"/>
              </a:rPr>
              <a:t>   </a:t>
            </a:r>
            <a:r>
              <a:rPr lang="de-DE" sz="2000" b="1" dirty="0" smtClean="0">
                <a:solidFill>
                  <a:srgbClr val="CFCFCF"/>
                </a:solidFill>
                <a:latin typeface="Consolas"/>
              </a:rPr>
              <a:t>{</a:t>
            </a: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           </a:t>
            </a:r>
            <a:br>
              <a:rPr lang="de-DE" sz="2000" b="1" dirty="0">
                <a:solidFill>
                  <a:srgbClr val="CFCFCF"/>
                </a:solidFill>
                <a:latin typeface="Consolas"/>
              </a:rPr>
            </a:br>
            <a:r>
              <a:rPr lang="de-DE" sz="2000" b="1" dirty="0">
                <a:solidFill>
                  <a:srgbClr val="CFCFCF"/>
                </a:solidFill>
                <a:latin typeface="Consolas"/>
              </a:rPr>
              <a:t>   </a:t>
            </a:r>
            <a:r>
              <a:rPr lang="de-DE" sz="2000" b="1" dirty="0" smtClean="0">
                <a:solidFill>
                  <a:srgbClr val="CFCFCF"/>
                </a:solidFill>
                <a:latin typeface="Consolas"/>
              </a:rPr>
              <a:t>}</a:t>
            </a: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a:t>
            </a:r>
            <a:br>
              <a:rPr lang="de-DE" sz="2000" b="1" dirty="0">
                <a:solidFill>
                  <a:srgbClr val="CFCFCF"/>
                </a:solidFill>
                <a:latin typeface="Consolas"/>
              </a:rPr>
            </a:b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3009012471"/>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a:latin typeface="Consolas"/>
              </a:rPr>
              <a:t>public class </a:t>
            </a:r>
            <a:r>
              <a:rPr lang="en-US" sz="2000" b="1" dirty="0" err="1">
                <a:latin typeface="Consolas"/>
              </a:rPr>
              <a:t>Customer</a:t>
            </a:r>
            <a:r>
              <a:rPr lang="en-US" sz="2000" b="1" dirty="0" err="1">
                <a:solidFill>
                  <a:srgbClr val="FF00FF"/>
                </a:solidFill>
                <a:latin typeface="Consolas"/>
              </a:rPr>
              <a:t>Repository</a:t>
            </a:r>
            <a:r>
              <a:rPr lang="en-US" sz="2000" b="1" dirty="0">
                <a:latin typeface="Consolas"/>
              </a:rPr>
              <a:t> </a:t>
            </a:r>
            <a:r>
              <a:rPr lang="en-US" sz="2000" b="1" dirty="0">
                <a:solidFill>
                  <a:schemeClr val="bg1"/>
                </a:solidFill>
                <a:latin typeface="Consolas"/>
              </a:rPr>
              <a:t/>
            </a:r>
            <a:br>
              <a:rPr lang="en-US" sz="2000" b="1" dirty="0">
                <a:solidFill>
                  <a:schemeClr val="bg1"/>
                </a:solidFill>
                <a:latin typeface="Consolas"/>
              </a:rPr>
            </a:br>
            <a:r>
              <a:rPr lang="en-US" sz="2000" b="1" dirty="0">
                <a:solidFill>
                  <a:schemeClr val="bg1"/>
                </a:solidFill>
                <a:latin typeface="Consolas"/>
              </a:rPr>
              <a:t>{ </a:t>
            </a:r>
            <a:br>
              <a:rPr lang="en-US" sz="2000" b="1" dirty="0">
                <a:solidFill>
                  <a:schemeClr val="bg1"/>
                </a:solidFill>
                <a:latin typeface="Consolas"/>
              </a:rPr>
            </a:br>
            <a:r>
              <a:rPr lang="en-US" sz="2000" b="1" dirty="0" smtClean="0">
                <a:solidFill>
                  <a:schemeClr val="bg1"/>
                </a:solidFill>
                <a:latin typeface="Consolas"/>
              </a:rPr>
              <a:t>   </a:t>
            </a:r>
            <a:r>
              <a:rPr lang="en-US" sz="2000" b="1" dirty="0" err="1" smtClean="0">
                <a:latin typeface="Consolas"/>
              </a:rPr>
              <a:t>IEnumerable</a:t>
            </a:r>
            <a:r>
              <a:rPr lang="en-US" sz="2000" b="1" dirty="0" smtClean="0">
                <a:solidFill>
                  <a:schemeClr val="bg1"/>
                </a:solidFill>
                <a:latin typeface="Consolas"/>
              </a:rPr>
              <a:t>&lt;Customer</a:t>
            </a:r>
            <a:r>
              <a:rPr lang="en-US" sz="2000" b="1" dirty="0">
                <a:solidFill>
                  <a:schemeClr val="bg1"/>
                </a:solidFill>
                <a:latin typeface="Consolas"/>
              </a:rPr>
              <a:t>&gt; </a:t>
            </a:r>
            <a:r>
              <a:rPr lang="en-US" sz="2000" b="1" dirty="0" smtClean="0">
                <a:solidFill>
                  <a:schemeClr val="bg1"/>
                </a:solidFill>
                <a:latin typeface="Consolas"/>
              </a:rPr>
              <a:t/>
            </a:r>
            <a:br>
              <a:rPr lang="en-US" sz="2000" b="1" dirty="0" smtClean="0">
                <a:solidFill>
                  <a:schemeClr val="bg1"/>
                </a:solidFill>
                <a:latin typeface="Consolas"/>
              </a:rPr>
            </a:br>
            <a:r>
              <a:rPr lang="en-US" sz="2000" b="1" dirty="0">
                <a:solidFill>
                  <a:schemeClr val="bg1"/>
                </a:solidFill>
                <a:latin typeface="Consolas"/>
              </a:rPr>
              <a:t> </a:t>
            </a:r>
            <a:r>
              <a:rPr lang="en-US" sz="2000" b="1" dirty="0" smtClean="0">
                <a:solidFill>
                  <a:schemeClr val="bg1"/>
                </a:solidFill>
                <a:latin typeface="Consolas"/>
              </a:rPr>
              <a:t>  </a:t>
            </a:r>
            <a:r>
              <a:rPr lang="en-US" sz="2000" b="1" dirty="0" err="1" smtClean="0">
                <a:solidFill>
                  <a:schemeClr val="bg1"/>
                </a:solidFill>
                <a:latin typeface="Consolas"/>
              </a:rPr>
              <a:t>GetByYearOfBirth</a:t>
            </a:r>
            <a:r>
              <a:rPr lang="en-US" sz="2000" b="1" dirty="0" smtClean="0">
                <a:solidFill>
                  <a:schemeClr val="bg1"/>
                </a:solidFill>
                <a:latin typeface="Consolas"/>
              </a:rPr>
              <a:t>(</a:t>
            </a:r>
            <a:r>
              <a:rPr lang="en-US" sz="2000" b="1" dirty="0" err="1" smtClean="0">
                <a:latin typeface="Consolas"/>
              </a:rPr>
              <a:t>DateTime</a:t>
            </a:r>
            <a:r>
              <a:rPr lang="en-US" sz="2000" b="1" dirty="0" smtClean="0">
                <a:solidFill>
                  <a:schemeClr val="bg1"/>
                </a:solidFill>
                <a:latin typeface="Consolas"/>
              </a:rPr>
              <a:t> </a:t>
            </a:r>
            <a:r>
              <a:rPr lang="en-US" sz="2000" b="1" dirty="0" err="1">
                <a:solidFill>
                  <a:schemeClr val="bg1"/>
                </a:solidFill>
                <a:latin typeface="Consolas"/>
              </a:rPr>
              <a:t>yearOfBirth</a:t>
            </a:r>
            <a:r>
              <a:rPr lang="en-US" sz="2000" b="1" dirty="0">
                <a:solidFill>
                  <a:schemeClr val="bg1"/>
                </a:solidFill>
                <a:latin typeface="Consolas"/>
              </a:rPr>
              <a:t>)</a:t>
            </a:r>
            <a:br>
              <a:rPr lang="en-US" sz="2000" b="1" dirty="0">
                <a:solidFill>
                  <a:schemeClr val="bg1"/>
                </a:solidFill>
                <a:latin typeface="Consolas"/>
              </a:rPr>
            </a:br>
            <a:r>
              <a:rPr lang="en-US" sz="2000" b="1" dirty="0" smtClean="0">
                <a:solidFill>
                  <a:schemeClr val="bg1"/>
                </a:solidFill>
                <a:latin typeface="Consolas"/>
              </a:rPr>
              <a:t>   {</a:t>
            </a:r>
            <a:r>
              <a:rPr lang="en-US" sz="2000" b="1" dirty="0">
                <a:solidFill>
                  <a:schemeClr val="bg1"/>
                </a:solidFill>
                <a:latin typeface="Consolas"/>
              </a:rPr>
              <a:t/>
            </a:r>
            <a:br>
              <a:rPr lang="en-US" sz="2000" b="1" dirty="0">
                <a:solidFill>
                  <a:schemeClr val="bg1"/>
                </a:solidFill>
                <a:latin typeface="Consolas"/>
              </a:rPr>
            </a:br>
            <a:r>
              <a:rPr lang="en-US" sz="2000" b="1" dirty="0" smtClean="0">
                <a:solidFill>
                  <a:schemeClr val="bg1"/>
                </a:solidFill>
                <a:latin typeface="Consolas"/>
              </a:rPr>
              <a:t/>
            </a:r>
            <a:br>
              <a:rPr lang="en-US" sz="2000" b="1" dirty="0" smtClean="0">
                <a:solidFill>
                  <a:schemeClr val="bg1"/>
                </a:solidFill>
                <a:latin typeface="Consolas"/>
              </a:rPr>
            </a:br>
            <a:r>
              <a:rPr lang="en-US" sz="2000" b="1" dirty="0" smtClean="0">
                <a:solidFill>
                  <a:schemeClr val="bg1"/>
                </a:solidFill>
                <a:latin typeface="Consolas"/>
              </a:rPr>
              <a:t>   }</a:t>
            </a:r>
            <a:r>
              <a:rPr lang="en-US" sz="2000" b="1" dirty="0">
                <a:solidFill>
                  <a:schemeClr val="bg1"/>
                </a:solidFill>
                <a:latin typeface="Consolas"/>
              </a:rPr>
              <a:t/>
            </a:r>
            <a:br>
              <a:rPr lang="en-US" sz="2000" b="1" dirty="0">
                <a:solidFill>
                  <a:schemeClr val="bg1"/>
                </a:solidFill>
                <a:latin typeface="Consolas"/>
              </a:rPr>
            </a:br>
            <a:r>
              <a:rPr lang="en-US" sz="2000" b="1" dirty="0">
                <a:solidFill>
                  <a:schemeClr val="bg1"/>
                </a:solidFill>
                <a:latin typeface="Consolas"/>
              </a:rPr>
              <a:t>}</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1624497575"/>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a:latin typeface="Consolas"/>
              </a:rPr>
              <a:t>public class </a:t>
            </a:r>
            <a:r>
              <a:rPr lang="en-US" sz="2000" b="1" dirty="0" smtClean="0">
                <a:latin typeface="Consolas"/>
              </a:rPr>
              <a:t>Customer</a:t>
            </a:r>
            <a:r>
              <a:rPr lang="en-US" sz="2000" b="1" dirty="0" smtClean="0">
                <a:solidFill>
                  <a:srgbClr val="FF00FF"/>
                </a:solidFill>
                <a:latin typeface="Consolas"/>
              </a:rPr>
              <a:t>s</a:t>
            </a:r>
            <a:r>
              <a:rPr lang="en-US" sz="2000" b="1" dirty="0" smtClean="0">
                <a:latin typeface="Consolas"/>
              </a:rPr>
              <a:t> </a:t>
            </a:r>
            <a:r>
              <a:rPr lang="en-US" sz="2000" b="1" dirty="0">
                <a:solidFill>
                  <a:schemeClr val="bg1"/>
                </a:solidFill>
                <a:latin typeface="Consolas"/>
              </a:rPr>
              <a:t/>
            </a:r>
            <a:br>
              <a:rPr lang="en-US" sz="2000" b="1" dirty="0">
                <a:solidFill>
                  <a:schemeClr val="bg1"/>
                </a:solidFill>
                <a:latin typeface="Consolas"/>
              </a:rPr>
            </a:br>
            <a:r>
              <a:rPr lang="en-US" sz="2000" b="1" dirty="0">
                <a:solidFill>
                  <a:schemeClr val="bg1"/>
                </a:solidFill>
                <a:latin typeface="Consolas"/>
              </a:rPr>
              <a:t>{ </a:t>
            </a:r>
            <a:br>
              <a:rPr lang="en-US" sz="2000" b="1" dirty="0">
                <a:solidFill>
                  <a:schemeClr val="bg1"/>
                </a:solidFill>
                <a:latin typeface="Consolas"/>
              </a:rPr>
            </a:br>
            <a:r>
              <a:rPr lang="en-US" sz="2000" b="1" dirty="0" smtClean="0">
                <a:solidFill>
                  <a:schemeClr val="bg1"/>
                </a:solidFill>
                <a:latin typeface="Consolas"/>
              </a:rPr>
              <a:t>   </a:t>
            </a:r>
            <a:r>
              <a:rPr lang="en-US" sz="2000" b="1" dirty="0" err="1" smtClean="0">
                <a:latin typeface="Consolas"/>
              </a:rPr>
              <a:t>IEnumerable</a:t>
            </a:r>
            <a:r>
              <a:rPr lang="en-US" sz="2000" b="1" dirty="0" smtClean="0">
                <a:solidFill>
                  <a:schemeClr val="bg1"/>
                </a:solidFill>
                <a:latin typeface="Consolas"/>
              </a:rPr>
              <a:t>&lt;Customer</a:t>
            </a:r>
            <a:r>
              <a:rPr lang="en-US" sz="2000" b="1" dirty="0">
                <a:solidFill>
                  <a:schemeClr val="bg1"/>
                </a:solidFill>
                <a:latin typeface="Consolas"/>
              </a:rPr>
              <a:t>&gt; </a:t>
            </a:r>
            <a:r>
              <a:rPr lang="en-US" sz="2000" b="1" dirty="0" smtClean="0">
                <a:solidFill>
                  <a:schemeClr val="bg1"/>
                </a:solidFill>
                <a:latin typeface="Consolas"/>
              </a:rPr>
              <a:t/>
            </a:r>
            <a:br>
              <a:rPr lang="en-US" sz="2000" b="1" dirty="0" smtClean="0">
                <a:solidFill>
                  <a:schemeClr val="bg1"/>
                </a:solidFill>
                <a:latin typeface="Consolas"/>
              </a:rPr>
            </a:br>
            <a:r>
              <a:rPr lang="en-US" sz="2000" b="1" dirty="0">
                <a:solidFill>
                  <a:schemeClr val="bg1"/>
                </a:solidFill>
                <a:latin typeface="Consolas"/>
              </a:rPr>
              <a:t> </a:t>
            </a:r>
            <a:r>
              <a:rPr lang="en-US" sz="2000" b="1" dirty="0" smtClean="0">
                <a:solidFill>
                  <a:schemeClr val="bg1"/>
                </a:solidFill>
                <a:latin typeface="Consolas"/>
              </a:rPr>
              <a:t>  </a:t>
            </a:r>
            <a:r>
              <a:rPr lang="en-US" sz="2000" b="1" dirty="0" err="1" smtClean="0">
                <a:solidFill>
                  <a:srgbClr val="FF00FF"/>
                </a:solidFill>
                <a:latin typeface="Consolas"/>
              </a:rPr>
              <a:t>GetBy</a:t>
            </a:r>
            <a:r>
              <a:rPr lang="en-US" sz="2000" b="1" dirty="0" err="1" smtClean="0">
                <a:solidFill>
                  <a:schemeClr val="bg1"/>
                </a:solidFill>
                <a:latin typeface="Consolas"/>
              </a:rPr>
              <a:t>YearOfBirth</a:t>
            </a:r>
            <a:r>
              <a:rPr lang="en-US" sz="2000" b="1" dirty="0" smtClean="0">
                <a:solidFill>
                  <a:schemeClr val="bg1"/>
                </a:solidFill>
                <a:latin typeface="Consolas"/>
              </a:rPr>
              <a:t>(</a:t>
            </a:r>
            <a:r>
              <a:rPr lang="en-US" sz="2000" b="1" dirty="0" err="1" smtClean="0">
                <a:latin typeface="Consolas"/>
              </a:rPr>
              <a:t>DateTime</a:t>
            </a:r>
            <a:r>
              <a:rPr lang="en-US" sz="2000" b="1" dirty="0" smtClean="0">
                <a:solidFill>
                  <a:schemeClr val="bg1"/>
                </a:solidFill>
                <a:latin typeface="Consolas"/>
              </a:rPr>
              <a:t> </a:t>
            </a:r>
            <a:r>
              <a:rPr lang="en-US" sz="2000" b="1" dirty="0" err="1">
                <a:solidFill>
                  <a:schemeClr val="bg1"/>
                </a:solidFill>
                <a:latin typeface="Consolas"/>
              </a:rPr>
              <a:t>yearOfBirth</a:t>
            </a:r>
            <a:r>
              <a:rPr lang="en-US" sz="2000" b="1" dirty="0">
                <a:solidFill>
                  <a:schemeClr val="bg1"/>
                </a:solidFill>
                <a:latin typeface="Consolas"/>
              </a:rPr>
              <a:t>)</a:t>
            </a:r>
            <a:br>
              <a:rPr lang="en-US" sz="2000" b="1" dirty="0">
                <a:solidFill>
                  <a:schemeClr val="bg1"/>
                </a:solidFill>
                <a:latin typeface="Consolas"/>
              </a:rPr>
            </a:br>
            <a:r>
              <a:rPr lang="en-US" sz="2000" b="1" dirty="0" smtClean="0">
                <a:solidFill>
                  <a:schemeClr val="bg1"/>
                </a:solidFill>
                <a:latin typeface="Consolas"/>
              </a:rPr>
              <a:t>   {</a:t>
            </a:r>
            <a:r>
              <a:rPr lang="en-US" sz="2000" b="1" dirty="0">
                <a:solidFill>
                  <a:schemeClr val="bg1"/>
                </a:solidFill>
                <a:latin typeface="Consolas"/>
              </a:rPr>
              <a:t/>
            </a:r>
            <a:br>
              <a:rPr lang="en-US" sz="2000" b="1" dirty="0">
                <a:solidFill>
                  <a:schemeClr val="bg1"/>
                </a:solidFill>
                <a:latin typeface="Consolas"/>
              </a:rPr>
            </a:br>
            <a:r>
              <a:rPr lang="en-US" sz="2000" b="1" dirty="0" smtClean="0">
                <a:solidFill>
                  <a:schemeClr val="bg1"/>
                </a:solidFill>
                <a:latin typeface="Consolas"/>
              </a:rPr>
              <a:t/>
            </a:r>
            <a:br>
              <a:rPr lang="en-US" sz="2000" b="1" dirty="0" smtClean="0">
                <a:solidFill>
                  <a:schemeClr val="bg1"/>
                </a:solidFill>
                <a:latin typeface="Consolas"/>
              </a:rPr>
            </a:br>
            <a:r>
              <a:rPr lang="en-US" sz="2000" b="1" dirty="0" smtClean="0">
                <a:solidFill>
                  <a:schemeClr val="bg1"/>
                </a:solidFill>
                <a:latin typeface="Consolas"/>
              </a:rPr>
              <a:t>   }</a:t>
            </a:r>
            <a:r>
              <a:rPr lang="en-US" sz="2000" b="1" dirty="0">
                <a:solidFill>
                  <a:schemeClr val="bg1"/>
                </a:solidFill>
                <a:latin typeface="Consolas"/>
              </a:rPr>
              <a:t/>
            </a:r>
            <a:br>
              <a:rPr lang="en-US" sz="2000" b="1" dirty="0">
                <a:solidFill>
                  <a:schemeClr val="bg1"/>
                </a:solidFill>
                <a:latin typeface="Consolas"/>
              </a:rPr>
            </a:br>
            <a:r>
              <a:rPr lang="en-US" sz="2000" b="1" dirty="0">
                <a:solidFill>
                  <a:schemeClr val="bg1"/>
                </a:solidFill>
                <a:latin typeface="Consolas"/>
              </a:rPr>
              <a:t>}</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1186458079"/>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smtClean="0">
                <a:latin typeface="Consolas"/>
              </a:rPr>
              <a:t>public class Customers</a:t>
            </a:r>
            <a:r>
              <a:rPr lang="en-US" sz="2000" b="1" dirty="0" smtClean="0">
                <a:solidFill>
                  <a:schemeClr val="bg1"/>
                </a:solidFill>
                <a:latin typeface="Consolas"/>
              </a:rPr>
              <a:t/>
            </a:r>
            <a:br>
              <a:rPr lang="en-US" sz="2000" b="1" dirty="0" smtClean="0">
                <a:solidFill>
                  <a:schemeClr val="bg1"/>
                </a:solidFill>
                <a:latin typeface="Consolas"/>
              </a:rPr>
            </a:br>
            <a:r>
              <a:rPr lang="en-US" sz="2000" b="1" dirty="0" smtClean="0">
                <a:solidFill>
                  <a:schemeClr val="bg1"/>
                </a:solidFill>
                <a:latin typeface="Consolas"/>
              </a:rPr>
              <a:t>{ </a:t>
            </a:r>
            <a:br>
              <a:rPr lang="en-US" sz="2000" b="1" dirty="0" smtClean="0">
                <a:solidFill>
                  <a:schemeClr val="bg1"/>
                </a:solidFill>
                <a:latin typeface="Consolas"/>
              </a:rPr>
            </a:br>
            <a:r>
              <a:rPr lang="en-US" sz="2000" b="1" dirty="0" smtClean="0">
                <a:solidFill>
                  <a:schemeClr val="bg1"/>
                </a:solidFill>
                <a:latin typeface="Consolas"/>
              </a:rPr>
              <a:t>   </a:t>
            </a:r>
            <a:r>
              <a:rPr lang="en-US" sz="2000" b="1" dirty="0" err="1" smtClean="0">
                <a:latin typeface="Consolas"/>
              </a:rPr>
              <a:t>IEnumerable</a:t>
            </a:r>
            <a:r>
              <a:rPr lang="en-US" sz="2000" b="1" dirty="0" smtClean="0">
                <a:solidFill>
                  <a:schemeClr val="bg1"/>
                </a:solidFill>
                <a:latin typeface="Consolas"/>
              </a:rPr>
              <a:t>&lt;Customer&gt; </a:t>
            </a:r>
            <a:br>
              <a:rPr lang="en-US" sz="2000" b="1" dirty="0" smtClean="0">
                <a:solidFill>
                  <a:schemeClr val="bg1"/>
                </a:solidFill>
                <a:latin typeface="Consolas"/>
              </a:rPr>
            </a:br>
            <a:r>
              <a:rPr lang="en-US" sz="2000" b="1" dirty="0" smtClean="0">
                <a:solidFill>
                  <a:schemeClr val="bg1"/>
                </a:solidFill>
                <a:latin typeface="Consolas"/>
              </a:rPr>
              <a:t>   </a:t>
            </a:r>
            <a:r>
              <a:rPr lang="en-US" sz="2000" b="1" dirty="0" err="1" smtClean="0">
                <a:solidFill>
                  <a:srgbClr val="FF00FF"/>
                </a:solidFill>
                <a:latin typeface="Consolas"/>
              </a:rPr>
              <a:t>BornIn</a:t>
            </a:r>
            <a:r>
              <a:rPr lang="en-US" sz="2000" b="1" dirty="0" smtClean="0">
                <a:solidFill>
                  <a:schemeClr val="bg1"/>
                </a:solidFill>
                <a:latin typeface="Consolas"/>
              </a:rPr>
              <a:t>(</a:t>
            </a:r>
            <a:r>
              <a:rPr lang="en-US" sz="2000" b="1" dirty="0" err="1" smtClean="0">
                <a:latin typeface="Consolas"/>
              </a:rPr>
              <a:t>DateTime</a:t>
            </a:r>
            <a:r>
              <a:rPr lang="en-US" sz="2000" b="1" dirty="0" smtClean="0">
                <a:solidFill>
                  <a:schemeClr val="bg1"/>
                </a:solidFill>
                <a:latin typeface="Consolas"/>
              </a:rPr>
              <a:t> </a:t>
            </a:r>
            <a:r>
              <a:rPr lang="en-US" sz="2000" b="1" dirty="0" err="1" smtClean="0">
                <a:solidFill>
                  <a:schemeClr val="bg1"/>
                </a:solidFill>
                <a:latin typeface="Consolas"/>
              </a:rPr>
              <a:t>yearOfBirth</a:t>
            </a:r>
            <a:r>
              <a:rPr lang="en-US" sz="2000" b="1" dirty="0" smtClean="0">
                <a:solidFill>
                  <a:schemeClr val="bg1"/>
                </a:solidFill>
                <a:latin typeface="Consolas"/>
              </a:rPr>
              <a:t>)</a:t>
            </a:r>
            <a:br>
              <a:rPr lang="en-US" sz="2000" b="1" dirty="0" smtClean="0">
                <a:solidFill>
                  <a:schemeClr val="bg1"/>
                </a:solidFill>
                <a:latin typeface="Consolas"/>
              </a:rPr>
            </a:br>
            <a:r>
              <a:rPr lang="en-US" sz="2000" b="1" dirty="0" smtClean="0">
                <a:solidFill>
                  <a:schemeClr val="bg1"/>
                </a:solidFill>
                <a:latin typeface="Consolas"/>
              </a:rPr>
              <a:t>   {</a:t>
            </a:r>
            <a:br>
              <a:rPr lang="en-US" sz="2000" b="1" dirty="0" smtClean="0">
                <a:solidFill>
                  <a:schemeClr val="bg1"/>
                </a:solidFill>
                <a:latin typeface="Consolas"/>
              </a:rPr>
            </a:br>
            <a:r>
              <a:rPr lang="en-US" sz="2000" b="1" dirty="0" smtClean="0">
                <a:solidFill>
                  <a:schemeClr val="bg1"/>
                </a:solidFill>
                <a:latin typeface="Consolas"/>
              </a:rPr>
              <a:t/>
            </a:r>
            <a:br>
              <a:rPr lang="en-US" sz="2000" b="1" dirty="0" smtClean="0">
                <a:solidFill>
                  <a:schemeClr val="bg1"/>
                </a:solidFill>
                <a:latin typeface="Consolas"/>
              </a:rPr>
            </a:br>
            <a:r>
              <a:rPr lang="en-US" sz="2000" b="1" dirty="0" smtClean="0">
                <a:solidFill>
                  <a:schemeClr val="bg1"/>
                </a:solidFill>
                <a:latin typeface="Consolas"/>
              </a:rPr>
              <a:t>   }</a:t>
            </a:r>
            <a:br>
              <a:rPr lang="en-US" sz="2000" b="1" dirty="0" smtClean="0">
                <a:solidFill>
                  <a:schemeClr val="bg1"/>
                </a:solidFill>
                <a:latin typeface="Consolas"/>
              </a:rPr>
            </a:br>
            <a:r>
              <a:rPr lang="en-US" sz="2000" b="1" dirty="0" smtClean="0">
                <a:solidFill>
                  <a:schemeClr val="bg1"/>
                </a:solidFill>
                <a:latin typeface="Consolas"/>
              </a:rPr>
              <a:t>}</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680330019"/>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a:latin typeface="Consolas"/>
              </a:rPr>
              <a:t>public interface</a:t>
            </a:r>
            <a:r>
              <a:rPr lang="en-US" sz="2000" b="1" dirty="0">
                <a:solidFill>
                  <a:schemeClr val="bg1"/>
                </a:solidFill>
                <a:latin typeface="Consolas"/>
              </a:rPr>
              <a:t> </a:t>
            </a:r>
            <a:r>
              <a:rPr lang="en-US" sz="2000" b="1" dirty="0" err="1">
                <a:solidFill>
                  <a:srgbClr val="FF00FF"/>
                </a:solidFill>
                <a:latin typeface="Consolas"/>
              </a:rPr>
              <a:t>I</a:t>
            </a:r>
            <a:r>
              <a:rPr lang="en-US" sz="2000" b="1" dirty="0" err="1">
                <a:solidFill>
                  <a:schemeClr val="bg1"/>
                </a:solidFill>
                <a:latin typeface="Consolas"/>
              </a:rPr>
              <a:t>CustomerRepository</a:t>
            </a:r>
            <a:r>
              <a:rPr lang="en-US" sz="2000" b="1" dirty="0">
                <a:solidFill>
                  <a:schemeClr val="bg1"/>
                </a:solidFill>
                <a:latin typeface="Consolas"/>
              </a:rPr>
              <a:t> </a:t>
            </a:r>
            <a:br>
              <a:rPr lang="en-US" sz="2000" b="1" dirty="0">
                <a:solidFill>
                  <a:schemeClr val="bg1"/>
                </a:solidFill>
                <a:latin typeface="Consolas"/>
              </a:rPr>
            </a:br>
            <a:r>
              <a:rPr lang="en-US" sz="2000" b="1" dirty="0">
                <a:solidFill>
                  <a:schemeClr val="bg1"/>
                </a:solidFill>
                <a:latin typeface="Consolas"/>
              </a:rPr>
              <a:t>{ </a:t>
            </a:r>
            <a:br>
              <a:rPr lang="en-US" sz="2000" b="1" dirty="0">
                <a:solidFill>
                  <a:schemeClr val="bg1"/>
                </a:solidFill>
                <a:latin typeface="Consolas"/>
              </a:rPr>
            </a:br>
            <a:r>
              <a:rPr lang="en-US" sz="2000" b="1" dirty="0">
                <a:solidFill>
                  <a:schemeClr val="bg1"/>
                </a:solidFill>
                <a:latin typeface="Consolas"/>
              </a:rPr>
              <a:t>	</a:t>
            </a:r>
            <a:r>
              <a:rPr lang="en-US" sz="2000" b="1" dirty="0" err="1">
                <a:solidFill>
                  <a:schemeClr val="bg1"/>
                </a:solidFill>
                <a:latin typeface="Consolas"/>
              </a:rPr>
              <a:t>IEnumerable</a:t>
            </a:r>
            <a:r>
              <a:rPr lang="en-US" sz="2000" b="1" dirty="0">
                <a:solidFill>
                  <a:schemeClr val="bg1"/>
                </a:solidFill>
                <a:latin typeface="Consolas"/>
              </a:rPr>
              <a:t> &lt;Customer&gt; </a:t>
            </a:r>
            <a:r>
              <a:rPr lang="en-US" sz="2000" b="1" dirty="0" err="1">
                <a:solidFill>
                  <a:schemeClr val="bg1"/>
                </a:solidFill>
                <a:latin typeface="Consolas"/>
              </a:rPr>
              <a:t>BornIn</a:t>
            </a:r>
            <a:r>
              <a:rPr lang="en-US" sz="2000" b="1" dirty="0">
                <a:solidFill>
                  <a:schemeClr val="bg1"/>
                </a:solidFill>
                <a:latin typeface="Consolas"/>
              </a:rPr>
              <a:t>(</a:t>
            </a:r>
            <a:r>
              <a:rPr lang="en-US" sz="2000" b="1" dirty="0" err="1">
                <a:latin typeface="Consolas"/>
              </a:rPr>
              <a:t>DateTime</a:t>
            </a:r>
            <a:r>
              <a:rPr lang="en-US" sz="2000" b="1" dirty="0">
                <a:solidFill>
                  <a:schemeClr val="bg1"/>
                </a:solidFill>
                <a:latin typeface="Consolas"/>
              </a:rPr>
              <a:t> </a:t>
            </a:r>
            <a:r>
              <a:rPr lang="en-US" sz="2000" b="1" dirty="0" err="1">
                <a:solidFill>
                  <a:schemeClr val="bg1"/>
                </a:solidFill>
                <a:latin typeface="Consolas"/>
              </a:rPr>
              <a:t>yearOfBirth</a:t>
            </a:r>
            <a:r>
              <a:rPr lang="en-US" sz="2000" b="1" dirty="0">
                <a:solidFill>
                  <a:schemeClr val="bg1"/>
                </a:solidFill>
                <a:latin typeface="Consolas"/>
              </a:rPr>
              <a:t>);</a:t>
            </a:r>
            <a:br>
              <a:rPr lang="en-US" sz="2000" b="1" dirty="0">
                <a:solidFill>
                  <a:schemeClr val="bg1"/>
                </a:solidFill>
                <a:latin typeface="Consolas"/>
              </a:rPr>
            </a:br>
            <a:r>
              <a:rPr lang="en-US" sz="2000" b="1" dirty="0">
                <a:solidFill>
                  <a:schemeClr val="bg1"/>
                </a:solidFill>
                <a:latin typeface="Consolas"/>
              </a:rPr>
              <a:t>}</a:t>
            </a:r>
            <a:br>
              <a:rPr lang="en-US" sz="2000" b="1" dirty="0">
                <a:solidFill>
                  <a:schemeClr val="bg1"/>
                </a:solidFill>
                <a:latin typeface="Consolas"/>
              </a:rPr>
            </a:br>
            <a:r>
              <a:rPr lang="en-US" sz="2000" b="1" dirty="0">
                <a:solidFill>
                  <a:schemeClr val="bg1"/>
                </a:solidFill>
                <a:latin typeface="Consolas"/>
              </a:rPr>
              <a:t/>
            </a:r>
            <a:br>
              <a:rPr lang="en-US" sz="2000" b="1" dirty="0">
                <a:solidFill>
                  <a:schemeClr val="bg1"/>
                </a:solidFill>
                <a:latin typeface="Consolas"/>
              </a:rPr>
            </a:br>
            <a:r>
              <a:rPr lang="en-US" sz="2000" b="1" dirty="0">
                <a:latin typeface="Consolas"/>
              </a:rPr>
              <a:t>public class </a:t>
            </a:r>
            <a:r>
              <a:rPr lang="en-US" sz="2000" b="1" dirty="0">
                <a:solidFill>
                  <a:schemeClr val="bg1"/>
                </a:solidFill>
                <a:latin typeface="Consolas"/>
              </a:rPr>
              <a:t>Customers : </a:t>
            </a:r>
            <a:r>
              <a:rPr lang="en-US" sz="2000" b="1" dirty="0" err="1">
                <a:solidFill>
                  <a:schemeClr val="bg1"/>
                </a:solidFill>
                <a:latin typeface="Consolas"/>
              </a:rPr>
              <a:t>ICustomerRepository</a:t>
            </a:r>
            <a:r>
              <a:rPr lang="en-US" sz="2000" b="1" dirty="0">
                <a:solidFill>
                  <a:schemeClr val="bg1"/>
                </a:solidFill>
                <a:latin typeface="Consolas"/>
              </a:rPr>
              <a:t> </a:t>
            </a:r>
            <a:br>
              <a:rPr lang="en-US" sz="2000" b="1" dirty="0">
                <a:solidFill>
                  <a:schemeClr val="bg1"/>
                </a:solidFill>
                <a:latin typeface="Consolas"/>
              </a:rPr>
            </a:br>
            <a:r>
              <a:rPr lang="en-US" sz="2000" b="1" dirty="0">
                <a:solidFill>
                  <a:schemeClr val="bg1"/>
                </a:solidFill>
                <a:latin typeface="Consolas"/>
              </a:rPr>
              <a:t>{</a:t>
            </a:r>
            <a:br>
              <a:rPr lang="en-US" sz="2000" b="1" dirty="0">
                <a:solidFill>
                  <a:schemeClr val="bg1"/>
                </a:solidFill>
                <a:latin typeface="Consolas"/>
              </a:rPr>
            </a:br>
            <a:r>
              <a:rPr lang="en-US" sz="2000" b="1" dirty="0">
                <a:solidFill>
                  <a:schemeClr val="bg1"/>
                </a:solidFill>
                <a:latin typeface="Consolas"/>
              </a:rPr>
              <a:t>	/*…*/</a:t>
            </a:r>
            <a:br>
              <a:rPr lang="en-US" sz="2000" b="1" dirty="0">
                <a:solidFill>
                  <a:schemeClr val="bg1"/>
                </a:solidFill>
                <a:latin typeface="Consolas"/>
              </a:rPr>
            </a:br>
            <a:r>
              <a:rPr lang="en-US" sz="2000" b="1" dirty="0">
                <a:solidFill>
                  <a:schemeClr val="bg1"/>
                </a:solidFill>
                <a:latin typeface="Consolas"/>
              </a:rPr>
              <a:t>}</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1420681380"/>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smtClean="0">
                <a:latin typeface="Consolas"/>
              </a:rPr>
              <a:t>	public </a:t>
            </a:r>
            <a:r>
              <a:rPr lang="en-US" sz="2000" b="1" dirty="0">
                <a:latin typeface="Consolas"/>
              </a:rPr>
              <a:t>class </a:t>
            </a:r>
            <a:r>
              <a:rPr lang="en-US" sz="2000" b="1" dirty="0">
                <a:solidFill>
                  <a:schemeClr val="bg1"/>
                </a:solidFill>
                <a:latin typeface="Consolas"/>
              </a:rPr>
              <a:t>Customers : </a:t>
            </a:r>
            <a:r>
              <a:rPr lang="en-US" sz="2000" b="1" dirty="0" err="1">
                <a:solidFill>
                  <a:srgbClr val="FF00FF"/>
                </a:solidFill>
                <a:latin typeface="Consolas"/>
              </a:rPr>
              <a:t>I</a:t>
            </a:r>
            <a:r>
              <a:rPr lang="en-US" sz="2000" b="1" dirty="0" err="1">
                <a:solidFill>
                  <a:schemeClr val="bg1"/>
                </a:solidFill>
                <a:latin typeface="Consolas"/>
              </a:rPr>
              <a:t>CustomerRepository</a:t>
            </a:r>
            <a:r>
              <a:rPr lang="en-US" sz="2000" b="1" dirty="0">
                <a:solidFill>
                  <a:schemeClr val="bg1"/>
                </a:solidFill>
                <a:latin typeface="Consolas"/>
              </a:rPr>
              <a:t> </a:t>
            </a:r>
            <a:br>
              <a:rPr lang="en-US" sz="2000" b="1" dirty="0">
                <a:solidFill>
                  <a:schemeClr val="bg1"/>
                </a:solidFill>
                <a:latin typeface="Consolas"/>
              </a:rPr>
            </a:br>
            <a:r>
              <a:rPr lang="en-US" sz="2000" b="1" dirty="0" smtClean="0">
                <a:solidFill>
                  <a:schemeClr val="bg1"/>
                </a:solidFill>
                <a:latin typeface="Consolas"/>
              </a:rPr>
              <a:t>	{</a:t>
            </a:r>
            <a:r>
              <a:rPr lang="en-US" sz="2000" b="1" dirty="0">
                <a:solidFill>
                  <a:schemeClr val="bg1"/>
                </a:solidFill>
                <a:latin typeface="Consolas"/>
              </a:rPr>
              <a:t/>
            </a:r>
            <a:br>
              <a:rPr lang="en-US" sz="2000" b="1" dirty="0">
                <a:solidFill>
                  <a:schemeClr val="bg1"/>
                </a:solidFill>
                <a:latin typeface="Consolas"/>
              </a:rPr>
            </a:br>
            <a:r>
              <a:rPr lang="en-US" sz="2000" b="1" dirty="0">
                <a:solidFill>
                  <a:schemeClr val="bg1"/>
                </a:solidFill>
                <a:latin typeface="Consolas"/>
              </a:rPr>
              <a:t>	</a:t>
            </a:r>
            <a:r>
              <a:rPr lang="en-US" sz="2000" b="1" dirty="0" smtClean="0">
                <a:solidFill>
                  <a:schemeClr val="bg1"/>
                </a:solidFill>
                <a:latin typeface="Consolas"/>
              </a:rPr>
              <a:t>	/*…*/</a:t>
            </a:r>
            <a:r>
              <a:rPr lang="en-US" sz="2000" b="1" dirty="0">
                <a:solidFill>
                  <a:schemeClr val="bg1"/>
                </a:solidFill>
                <a:latin typeface="Consolas"/>
              </a:rPr>
              <a:t/>
            </a:r>
            <a:br>
              <a:rPr lang="en-US" sz="2000" b="1" dirty="0">
                <a:solidFill>
                  <a:schemeClr val="bg1"/>
                </a:solidFill>
                <a:latin typeface="Consolas"/>
              </a:rPr>
            </a:br>
            <a:r>
              <a:rPr lang="en-US" sz="2000" b="1" dirty="0" smtClean="0">
                <a:solidFill>
                  <a:schemeClr val="bg1"/>
                </a:solidFill>
                <a:latin typeface="Consolas"/>
              </a:rPr>
              <a:t>	}</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25509377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don‘t 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a:solidFill>
                  <a:schemeClr val="bg1"/>
                </a:solidFill>
                <a:latin typeface="Consolas"/>
              </a:rPr>
              <a:t> </a:t>
            </a:r>
            <a:r>
              <a:rPr lang="en-US" sz="2000" b="1" dirty="0" smtClean="0">
                <a:solidFill>
                  <a:schemeClr val="bg1"/>
                </a:solidFill>
                <a:latin typeface="Consolas"/>
              </a:rPr>
              <a:t> public </a:t>
            </a:r>
            <a:r>
              <a:rPr lang="en-US" sz="2000" b="1" dirty="0">
                <a:solidFill>
                  <a:schemeClr val="bg1"/>
                </a:solidFill>
                <a:latin typeface="Consolas"/>
              </a:rPr>
              <a:t>interface </a:t>
            </a:r>
            <a:r>
              <a:rPr lang="en-US" sz="2000" b="1" dirty="0" err="1">
                <a:solidFill>
                  <a:srgbClr val="FF00FF"/>
                </a:solidFill>
                <a:latin typeface="Consolas"/>
              </a:rPr>
              <a:t>I</a:t>
            </a:r>
            <a:r>
              <a:rPr lang="en-US" sz="2000" b="1" dirty="0" err="1">
                <a:solidFill>
                  <a:schemeClr val="bg1"/>
                </a:solidFill>
                <a:latin typeface="Consolas"/>
              </a:rPr>
              <a:t>FindCustomers</a:t>
            </a:r>
            <a:r>
              <a:rPr lang="en-US" sz="2000" b="1" dirty="0">
                <a:solidFill>
                  <a:schemeClr val="bg1"/>
                </a:solidFill>
                <a:latin typeface="Consolas"/>
              </a:rPr>
              <a:t> </a:t>
            </a:r>
            <a:br>
              <a:rPr lang="en-US" sz="2000" b="1" dirty="0">
                <a:solidFill>
                  <a:schemeClr val="bg1"/>
                </a:solidFill>
                <a:latin typeface="Consolas"/>
              </a:rPr>
            </a:br>
            <a:r>
              <a:rPr lang="en-US" sz="2000" b="1" dirty="0" smtClean="0">
                <a:solidFill>
                  <a:schemeClr val="bg1"/>
                </a:solidFill>
                <a:latin typeface="Consolas"/>
              </a:rPr>
              <a:t>  { </a:t>
            </a:r>
            <a:r>
              <a:rPr lang="en-US" sz="2000" b="1" dirty="0">
                <a:solidFill>
                  <a:schemeClr val="bg1"/>
                </a:solidFill>
                <a:latin typeface="Consolas"/>
              </a:rPr>
              <a:t/>
            </a:r>
            <a:br>
              <a:rPr lang="en-US" sz="2000" b="1" dirty="0">
                <a:solidFill>
                  <a:schemeClr val="bg1"/>
                </a:solidFill>
                <a:latin typeface="Consolas"/>
              </a:rPr>
            </a:br>
            <a:r>
              <a:rPr lang="en-US" sz="2000" b="1" dirty="0">
                <a:solidFill>
                  <a:schemeClr val="bg1"/>
                </a:solidFill>
                <a:latin typeface="Consolas"/>
              </a:rPr>
              <a:t>	</a:t>
            </a:r>
            <a:r>
              <a:rPr lang="en-US" sz="2000" b="1" dirty="0" err="1">
                <a:solidFill>
                  <a:schemeClr val="bg1"/>
                </a:solidFill>
                <a:latin typeface="Consolas"/>
              </a:rPr>
              <a:t>IEnumerable</a:t>
            </a:r>
            <a:r>
              <a:rPr lang="en-US" sz="2000" b="1" dirty="0">
                <a:solidFill>
                  <a:schemeClr val="bg1"/>
                </a:solidFill>
                <a:latin typeface="Consolas"/>
              </a:rPr>
              <a:t> &lt;Customer&gt; </a:t>
            </a:r>
            <a:r>
              <a:rPr lang="en-US" sz="2000" b="1" dirty="0" err="1">
                <a:solidFill>
                  <a:schemeClr val="bg1"/>
                </a:solidFill>
                <a:latin typeface="Consolas"/>
              </a:rPr>
              <a:t>BornIn</a:t>
            </a:r>
            <a:r>
              <a:rPr lang="en-US" sz="2000" b="1" dirty="0">
                <a:solidFill>
                  <a:schemeClr val="bg1"/>
                </a:solidFill>
                <a:latin typeface="Consolas"/>
              </a:rPr>
              <a:t>(</a:t>
            </a:r>
            <a:r>
              <a:rPr lang="en-US" sz="2000" b="1" dirty="0" err="1">
                <a:latin typeface="Consolas"/>
              </a:rPr>
              <a:t>DateTime</a:t>
            </a:r>
            <a:r>
              <a:rPr lang="en-US" sz="2000" b="1" dirty="0">
                <a:latin typeface="Consolas"/>
              </a:rPr>
              <a:t> </a:t>
            </a:r>
            <a:r>
              <a:rPr lang="en-US" sz="2000" b="1" dirty="0" err="1">
                <a:solidFill>
                  <a:schemeClr val="bg1"/>
                </a:solidFill>
                <a:latin typeface="Consolas"/>
              </a:rPr>
              <a:t>yearOfBirth</a:t>
            </a:r>
            <a:r>
              <a:rPr lang="en-US" sz="2000" b="1" dirty="0">
                <a:solidFill>
                  <a:schemeClr val="bg1"/>
                </a:solidFill>
                <a:latin typeface="Consolas"/>
              </a:rPr>
              <a:t>);</a:t>
            </a:r>
            <a:br>
              <a:rPr lang="en-US" sz="2000" b="1" dirty="0">
                <a:solidFill>
                  <a:schemeClr val="bg1"/>
                </a:solidFill>
                <a:latin typeface="Consolas"/>
              </a:rPr>
            </a:br>
            <a:r>
              <a:rPr lang="en-US" sz="2000" b="1" dirty="0" smtClean="0">
                <a:solidFill>
                  <a:schemeClr val="bg1"/>
                </a:solidFill>
                <a:latin typeface="Consolas"/>
              </a:rPr>
              <a:t>  } </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3141198162"/>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a:solidFill>
                  <a:schemeClr val="bg1"/>
                </a:solidFill>
                <a:latin typeface="Consolas"/>
              </a:rPr>
              <a:t> </a:t>
            </a:r>
            <a:r>
              <a:rPr lang="en-US" sz="2000" b="1" dirty="0" smtClean="0">
                <a:solidFill>
                  <a:schemeClr val="bg1"/>
                </a:solidFill>
                <a:latin typeface="Consolas"/>
              </a:rPr>
              <a:t> public </a:t>
            </a:r>
            <a:r>
              <a:rPr lang="en-US" sz="2000" b="1" dirty="0">
                <a:solidFill>
                  <a:schemeClr val="bg1"/>
                </a:solidFill>
                <a:latin typeface="Consolas"/>
              </a:rPr>
              <a:t>interface </a:t>
            </a:r>
            <a:r>
              <a:rPr lang="en-US" sz="2000" b="1" dirty="0" err="1">
                <a:solidFill>
                  <a:schemeClr val="bg1"/>
                </a:solidFill>
                <a:latin typeface="Consolas"/>
              </a:rPr>
              <a:t>IFindCustomers</a:t>
            </a:r>
            <a:r>
              <a:rPr lang="en-US" sz="2000" b="1" dirty="0">
                <a:solidFill>
                  <a:schemeClr val="bg1"/>
                </a:solidFill>
                <a:latin typeface="Consolas"/>
              </a:rPr>
              <a:t> </a:t>
            </a:r>
            <a:br>
              <a:rPr lang="en-US" sz="2000" b="1" dirty="0">
                <a:solidFill>
                  <a:schemeClr val="bg1"/>
                </a:solidFill>
                <a:latin typeface="Consolas"/>
              </a:rPr>
            </a:br>
            <a:r>
              <a:rPr lang="en-US" sz="2000" b="1" dirty="0" smtClean="0">
                <a:solidFill>
                  <a:schemeClr val="bg1"/>
                </a:solidFill>
                <a:latin typeface="Consolas"/>
              </a:rPr>
              <a:t>  { </a:t>
            </a:r>
            <a:r>
              <a:rPr lang="en-US" sz="2000" b="1" dirty="0">
                <a:solidFill>
                  <a:schemeClr val="bg1"/>
                </a:solidFill>
                <a:latin typeface="Consolas"/>
              </a:rPr>
              <a:t/>
            </a:r>
            <a:br>
              <a:rPr lang="en-US" sz="2000" b="1" dirty="0">
                <a:solidFill>
                  <a:schemeClr val="bg1"/>
                </a:solidFill>
                <a:latin typeface="Consolas"/>
              </a:rPr>
            </a:br>
            <a:r>
              <a:rPr lang="en-US" sz="2000" b="1" dirty="0">
                <a:solidFill>
                  <a:schemeClr val="bg1"/>
                </a:solidFill>
                <a:latin typeface="Consolas"/>
              </a:rPr>
              <a:t>	</a:t>
            </a:r>
            <a:r>
              <a:rPr lang="en-US" sz="2000" b="1" dirty="0" err="1">
                <a:solidFill>
                  <a:schemeClr val="bg1"/>
                </a:solidFill>
                <a:latin typeface="Consolas"/>
              </a:rPr>
              <a:t>IEnumerable</a:t>
            </a:r>
            <a:r>
              <a:rPr lang="en-US" sz="2000" b="1" dirty="0">
                <a:solidFill>
                  <a:schemeClr val="bg1"/>
                </a:solidFill>
                <a:latin typeface="Consolas"/>
              </a:rPr>
              <a:t> &lt;Customer&gt; </a:t>
            </a:r>
            <a:r>
              <a:rPr lang="en-US" sz="2000" b="1" dirty="0" err="1">
                <a:solidFill>
                  <a:schemeClr val="bg1"/>
                </a:solidFill>
                <a:latin typeface="Consolas"/>
              </a:rPr>
              <a:t>BornIn</a:t>
            </a:r>
            <a:r>
              <a:rPr lang="en-US" sz="2000" b="1" dirty="0">
                <a:solidFill>
                  <a:schemeClr val="bg1"/>
                </a:solidFill>
                <a:latin typeface="Consolas"/>
              </a:rPr>
              <a:t>(</a:t>
            </a:r>
            <a:r>
              <a:rPr lang="en-US" sz="2000" b="1" dirty="0" err="1">
                <a:latin typeface="Consolas"/>
              </a:rPr>
              <a:t>DateTime</a:t>
            </a:r>
            <a:r>
              <a:rPr lang="en-US" sz="2000" b="1" dirty="0">
                <a:latin typeface="Consolas"/>
              </a:rPr>
              <a:t> </a:t>
            </a:r>
            <a:r>
              <a:rPr lang="en-US" sz="2000" b="1" dirty="0" smtClean="0">
                <a:solidFill>
                  <a:srgbClr val="FF00FF"/>
                </a:solidFill>
                <a:latin typeface="Consolas"/>
              </a:rPr>
              <a:t>year</a:t>
            </a:r>
            <a:r>
              <a:rPr lang="en-US" sz="2000" b="1" dirty="0" smtClean="0">
                <a:solidFill>
                  <a:schemeClr val="bg1"/>
                </a:solidFill>
                <a:latin typeface="Consolas"/>
              </a:rPr>
              <a:t>);</a:t>
            </a:r>
            <a:r>
              <a:rPr lang="en-US" sz="2000" b="1" dirty="0">
                <a:solidFill>
                  <a:schemeClr val="bg1"/>
                </a:solidFill>
                <a:latin typeface="Consolas"/>
              </a:rPr>
              <a:t/>
            </a:r>
            <a:br>
              <a:rPr lang="en-US" sz="2000" b="1" dirty="0">
                <a:solidFill>
                  <a:schemeClr val="bg1"/>
                </a:solidFill>
                <a:latin typeface="Consolas"/>
              </a:rPr>
            </a:br>
            <a:r>
              <a:rPr lang="en-US" sz="2000" b="1" dirty="0" smtClean="0">
                <a:solidFill>
                  <a:schemeClr val="bg1"/>
                </a:solidFill>
                <a:latin typeface="Consolas"/>
              </a:rPr>
              <a:t>  }</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3406795037"/>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a:solidFill>
                  <a:schemeClr val="bg1"/>
                </a:solidFill>
                <a:latin typeface="Consolas"/>
              </a:rPr>
              <a:t> </a:t>
            </a:r>
            <a:r>
              <a:rPr lang="en-US" sz="2000" b="1" dirty="0" smtClean="0">
                <a:solidFill>
                  <a:schemeClr val="bg1"/>
                </a:solidFill>
                <a:latin typeface="Consolas"/>
              </a:rPr>
              <a:t> public </a:t>
            </a:r>
            <a:r>
              <a:rPr lang="en-US" sz="2000" b="1" dirty="0">
                <a:solidFill>
                  <a:schemeClr val="bg1"/>
                </a:solidFill>
                <a:latin typeface="Consolas"/>
              </a:rPr>
              <a:t>interface </a:t>
            </a:r>
            <a:r>
              <a:rPr lang="en-US" sz="2000" b="1" dirty="0" err="1">
                <a:solidFill>
                  <a:schemeClr val="bg1"/>
                </a:solidFill>
                <a:latin typeface="Consolas"/>
              </a:rPr>
              <a:t>IFindCustomers</a:t>
            </a:r>
            <a:r>
              <a:rPr lang="en-US" sz="2000" b="1" dirty="0">
                <a:solidFill>
                  <a:schemeClr val="bg1"/>
                </a:solidFill>
                <a:latin typeface="Consolas"/>
              </a:rPr>
              <a:t> </a:t>
            </a:r>
            <a:br>
              <a:rPr lang="en-US" sz="2000" b="1" dirty="0">
                <a:solidFill>
                  <a:schemeClr val="bg1"/>
                </a:solidFill>
                <a:latin typeface="Consolas"/>
              </a:rPr>
            </a:br>
            <a:r>
              <a:rPr lang="en-US" sz="2000" b="1" dirty="0" smtClean="0">
                <a:solidFill>
                  <a:schemeClr val="bg1"/>
                </a:solidFill>
                <a:latin typeface="Consolas"/>
              </a:rPr>
              <a:t>  { </a:t>
            </a:r>
            <a:r>
              <a:rPr lang="en-US" sz="2000" b="1" dirty="0">
                <a:solidFill>
                  <a:schemeClr val="bg1"/>
                </a:solidFill>
                <a:latin typeface="Consolas"/>
              </a:rPr>
              <a:t/>
            </a:r>
            <a:br>
              <a:rPr lang="en-US" sz="2000" b="1" dirty="0">
                <a:solidFill>
                  <a:schemeClr val="bg1"/>
                </a:solidFill>
                <a:latin typeface="Consolas"/>
              </a:rPr>
            </a:br>
            <a:r>
              <a:rPr lang="en-US" sz="2000" b="1" dirty="0">
                <a:solidFill>
                  <a:schemeClr val="bg1"/>
                </a:solidFill>
                <a:latin typeface="Consolas"/>
              </a:rPr>
              <a:t>	</a:t>
            </a:r>
            <a:r>
              <a:rPr lang="en-US" sz="2000" b="1" dirty="0" err="1">
                <a:solidFill>
                  <a:schemeClr val="bg1"/>
                </a:solidFill>
                <a:latin typeface="Consolas"/>
              </a:rPr>
              <a:t>IEnumerable</a:t>
            </a:r>
            <a:r>
              <a:rPr lang="en-US" sz="2000" b="1" dirty="0">
                <a:solidFill>
                  <a:schemeClr val="bg1"/>
                </a:solidFill>
                <a:latin typeface="Consolas"/>
              </a:rPr>
              <a:t> &lt;Customer&gt; </a:t>
            </a:r>
            <a:r>
              <a:rPr lang="en-US" sz="2000" b="1" dirty="0" err="1" smtClean="0">
                <a:solidFill>
                  <a:schemeClr val="bg1"/>
                </a:solidFill>
                <a:latin typeface="Consolas"/>
              </a:rPr>
              <a:t>BornIn</a:t>
            </a:r>
            <a:r>
              <a:rPr lang="en-US" sz="2000" b="1" dirty="0" smtClean="0">
                <a:solidFill>
                  <a:schemeClr val="bg1"/>
                </a:solidFill>
                <a:latin typeface="Consolas"/>
              </a:rPr>
              <a:t>(</a:t>
            </a:r>
            <a:r>
              <a:rPr lang="en-US" sz="2000" b="1" dirty="0" smtClean="0">
                <a:solidFill>
                  <a:srgbClr val="FF00FF"/>
                </a:solidFill>
                <a:latin typeface="Consolas"/>
              </a:rPr>
              <a:t>Year</a:t>
            </a:r>
            <a:r>
              <a:rPr lang="en-US" sz="2000" b="1" dirty="0" smtClean="0">
                <a:latin typeface="Consolas"/>
              </a:rPr>
              <a:t> </a:t>
            </a:r>
            <a:r>
              <a:rPr lang="en-US" sz="2000" b="1" dirty="0" smtClean="0">
                <a:solidFill>
                  <a:schemeClr val="bg1"/>
                </a:solidFill>
                <a:latin typeface="Consolas"/>
              </a:rPr>
              <a:t>year);</a:t>
            </a:r>
            <a:r>
              <a:rPr lang="en-US" sz="2000" b="1" dirty="0">
                <a:solidFill>
                  <a:schemeClr val="bg1"/>
                </a:solidFill>
                <a:latin typeface="Consolas"/>
              </a:rPr>
              <a:t/>
            </a:r>
            <a:br>
              <a:rPr lang="en-US" sz="2000" b="1" dirty="0">
                <a:solidFill>
                  <a:schemeClr val="bg1"/>
                </a:solidFill>
                <a:latin typeface="Consolas"/>
              </a:rPr>
            </a:br>
            <a:r>
              <a:rPr lang="en-US" sz="2000" b="1" dirty="0" smtClean="0">
                <a:solidFill>
                  <a:schemeClr val="bg1"/>
                </a:solidFill>
                <a:latin typeface="Consolas"/>
              </a:rPr>
              <a:t>  }</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3362307442"/>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IFormatter</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a:solidFill>
                  <a:schemeClr val="bg1"/>
                </a:solidFill>
                <a:latin typeface="Consolas" pitchFamily="49" charset="0"/>
                <a:ea typeface="Roboto" pitchFamily="2" charset="0"/>
                <a:cs typeface="Consolas" pitchFamily="49" charset="0"/>
              </a:rPr>
              <a:t/>
            </a:r>
            <a:br>
              <a:rPr lang="en-US" sz="2000" b="1" dirty="0">
                <a:solidFill>
                  <a:schemeClr val="bg1"/>
                </a:solidFill>
                <a:latin typeface="Consolas" pitchFamily="49" charset="0"/>
                <a:ea typeface="Roboto" pitchFamily="2" charset="0"/>
                <a:cs typeface="Consolas" pitchFamily="49" charset="0"/>
              </a:rPr>
            </a:br>
            <a:r>
              <a:rPr lang="en-US" sz="2000" b="1" dirty="0" err="1" smtClean="0">
                <a:solidFill>
                  <a:schemeClr val="bg1"/>
                </a:solidFill>
                <a:latin typeface="Consolas" pitchFamily="49" charset="0"/>
                <a:ea typeface="Roboto" pitchFamily="2" charset="0"/>
                <a:cs typeface="Consolas" pitchFamily="49" charset="0"/>
              </a:rPr>
              <a:t>IFormat</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275033991"/>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000" b="1" dirty="0" err="1" smtClean="0">
                <a:solidFill>
                  <a:schemeClr val="bg1"/>
                </a:solidFill>
                <a:latin typeface="Consolas" pitchFamily="49" charset="0"/>
                <a:ea typeface="Roboto" pitchFamily="2" charset="0"/>
                <a:cs typeface="Consolas" pitchFamily="49" charset="0"/>
              </a:rPr>
              <a:t>IObserver</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a:solidFill>
                  <a:schemeClr val="bg1"/>
                </a:solidFill>
                <a:latin typeface="Consolas" pitchFamily="49" charset="0"/>
                <a:ea typeface="Roboto" pitchFamily="2" charset="0"/>
                <a:cs typeface="Consolas" pitchFamily="49" charset="0"/>
              </a:rPr>
              <a:t/>
            </a:r>
            <a:br>
              <a:rPr lang="en-US" sz="2000" b="1" dirty="0">
                <a:solidFill>
                  <a:schemeClr val="bg1"/>
                </a:solidFill>
                <a:latin typeface="Consolas" pitchFamily="49" charset="0"/>
                <a:ea typeface="Roboto" pitchFamily="2" charset="0"/>
                <a:cs typeface="Consolas" pitchFamily="49" charset="0"/>
              </a:rPr>
            </a:br>
            <a:r>
              <a:rPr lang="en-US" sz="2000" b="1" dirty="0" err="1" smtClean="0">
                <a:solidFill>
                  <a:schemeClr val="bg1"/>
                </a:solidFill>
                <a:latin typeface="Consolas" pitchFamily="49" charset="0"/>
                <a:ea typeface="Roboto" pitchFamily="2" charset="0"/>
                <a:cs typeface="Consolas" pitchFamily="49" charset="0"/>
              </a:rPr>
              <a:t>IObserve</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1724623556"/>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Interfaces </a:t>
            </a:r>
            <a:br>
              <a:rPr lang="de-DE" dirty="0" smtClean="0"/>
            </a:br>
            <a:r>
              <a:rPr lang="de-DE" dirty="0" smtClean="0"/>
              <a:t>definieren </a:t>
            </a:r>
            <a:r>
              <a:rPr lang="de-DE" dirty="0" smtClean="0">
                <a:solidFill>
                  <a:srgbClr val="FF00FF"/>
                </a:solidFill>
              </a:rPr>
              <a:t>verhalten</a:t>
            </a:r>
            <a:r>
              <a:rPr lang="de-DE" dirty="0" smtClean="0"/>
              <a:t>. </a:t>
            </a:r>
            <a:br>
              <a:rPr lang="de-DE" dirty="0" smtClean="0"/>
            </a:br>
            <a:r>
              <a:rPr lang="de-DE" dirty="0"/>
              <a:t/>
            </a:r>
            <a:br>
              <a:rPr lang="de-DE" dirty="0"/>
            </a:br>
            <a:r>
              <a:rPr lang="de-DE" dirty="0" smtClean="0"/>
              <a:t>Warum nennen wir sie nicht so?</a:t>
            </a:r>
            <a:endParaRPr lang="de-DE" dirty="0"/>
          </a:p>
        </p:txBody>
      </p:sp>
    </p:spTree>
    <p:extLst>
      <p:ext uri="{BB962C8B-B14F-4D97-AF65-F5344CB8AC3E}">
        <p14:creationId xmlns:p14="http://schemas.microsoft.com/office/powerpoint/2010/main" val="314552631"/>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I Do Something For You</a:t>
            </a:r>
            <a:endParaRPr lang="de-DE" dirty="0"/>
          </a:p>
        </p:txBody>
      </p:sp>
    </p:spTree>
    <p:extLst>
      <p:ext uri="{BB962C8B-B14F-4D97-AF65-F5344CB8AC3E}">
        <p14:creationId xmlns:p14="http://schemas.microsoft.com/office/powerpoint/2010/main" val="2885499485"/>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smtClean="0"/>
              <a:t>I </a:t>
            </a:r>
            <a:r>
              <a:rPr lang="de-DE" dirty="0" err="1" smtClean="0"/>
              <a:t>basically</a:t>
            </a:r>
            <a:r>
              <a:rPr lang="de-DE" dirty="0" smtClean="0"/>
              <a:t> </a:t>
            </a:r>
            <a:r>
              <a:rPr lang="de-DE" dirty="0" err="1" smtClean="0"/>
              <a:t>agree</a:t>
            </a:r>
            <a:r>
              <a:rPr lang="de-DE" dirty="0" smtClean="0"/>
              <a:t> </a:t>
            </a:r>
            <a:r>
              <a:rPr lang="de-DE" dirty="0" err="1" smtClean="0"/>
              <a:t>with</a:t>
            </a:r>
            <a:r>
              <a:rPr lang="de-DE" dirty="0" smtClean="0"/>
              <a:t/>
            </a:r>
            <a:br>
              <a:rPr lang="de-DE" dirty="0" smtClean="0"/>
            </a:br>
            <a:r>
              <a:rPr lang="de-DE" dirty="0" err="1" smtClean="0">
                <a:solidFill>
                  <a:srgbClr val="FF00FF"/>
                </a:solidFill>
              </a:rPr>
              <a:t>Udi</a:t>
            </a:r>
            <a:r>
              <a:rPr lang="de-DE" dirty="0" smtClean="0">
                <a:solidFill>
                  <a:srgbClr val="FF00FF"/>
                </a:solidFill>
              </a:rPr>
              <a:t> </a:t>
            </a:r>
            <a:r>
              <a:rPr lang="de-DE" dirty="0" err="1" smtClean="0">
                <a:solidFill>
                  <a:srgbClr val="FF00FF"/>
                </a:solidFill>
              </a:rPr>
              <a:t>dahan</a:t>
            </a:r>
            <a:r>
              <a:rPr lang="de-DE" dirty="0"/>
              <a:t>!</a:t>
            </a:r>
            <a:br>
              <a:rPr lang="de-DE" dirty="0"/>
            </a:br>
            <a:r>
              <a:rPr lang="de-DE" sz="1600" dirty="0">
                <a:latin typeface="Roboto" pitchFamily="2" charset="0"/>
                <a:ea typeface="Roboto" pitchFamily="2" charset="0"/>
              </a:rPr>
              <a:t>http://</a:t>
            </a:r>
            <a:r>
              <a:rPr lang="de-DE" sz="1600" dirty="0" smtClean="0">
                <a:latin typeface="Roboto" pitchFamily="2" charset="0"/>
                <a:ea typeface="Roboto" pitchFamily="2" charset="0"/>
              </a:rPr>
              <a:t>de.slideshare.net/deimos/udi-dahan-intentions-and-interfaces</a:t>
            </a:r>
            <a:endParaRPr lang="de-DE" dirty="0">
              <a:latin typeface="Roboto" pitchFamily="2" charset="0"/>
              <a:ea typeface="Roboto" pitchFamily="2" charset="0"/>
            </a:endParaRPr>
          </a:p>
        </p:txBody>
      </p:sp>
    </p:spTree>
    <p:extLst>
      <p:ext uri="{BB962C8B-B14F-4D97-AF65-F5344CB8AC3E}">
        <p14:creationId xmlns:p14="http://schemas.microsoft.com/office/powerpoint/2010/main" val="2797552342"/>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Systemische Metapher</a:t>
            </a:r>
            <a:br>
              <a:rPr lang="de-DE" dirty="0" smtClean="0"/>
            </a:br>
            <a:r>
              <a:rPr lang="de-DE" dirty="0" smtClean="0"/>
              <a:t/>
            </a:r>
            <a:br>
              <a:rPr lang="de-DE" dirty="0" smtClean="0"/>
            </a:br>
            <a:r>
              <a:rPr lang="de-DE" dirty="0" smtClean="0">
                <a:solidFill>
                  <a:srgbClr val="FF00FF"/>
                </a:solidFill>
              </a:rPr>
              <a:t>Klare Namen</a:t>
            </a:r>
            <a:endParaRPr lang="en-US" dirty="0">
              <a:solidFill>
                <a:srgbClr val="FF00FF"/>
              </a:solidFill>
            </a:endParaRPr>
          </a:p>
        </p:txBody>
      </p:sp>
    </p:spTree>
    <p:extLst>
      <p:ext uri="{BB962C8B-B14F-4D97-AF65-F5344CB8AC3E}">
        <p14:creationId xmlns:p14="http://schemas.microsoft.com/office/powerpoint/2010/main" val="3573018520"/>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FF00FF"/>
                </a:solidFill>
              </a:rPr>
              <a:t>Running</a:t>
            </a:r>
            <a:endParaRPr lang="en-US" dirty="0">
              <a:solidFill>
                <a:srgbClr val="FF00FF"/>
              </a:solidFill>
            </a:endParaRPr>
          </a:p>
        </p:txBody>
      </p:sp>
      <p:sp>
        <p:nvSpPr>
          <p:cNvPr id="3" name="Textplatzhalter 2"/>
          <p:cNvSpPr>
            <a:spLocks noGrp="1"/>
          </p:cNvSpPr>
          <p:nvPr>
            <p:ph type="body" sz="quarter" idx="10"/>
          </p:nvPr>
        </p:nvSpPr>
        <p:spPr/>
        <p:txBody>
          <a:bodyPr/>
          <a:lstStyle/>
          <a:p>
            <a:r>
              <a:rPr lang="en-US" dirty="0" smtClean="0"/>
              <a:t>Never Touch a</a:t>
            </a:r>
            <a:endParaRPr lang="en-US" dirty="0"/>
          </a:p>
        </p:txBody>
      </p:sp>
      <p:sp>
        <p:nvSpPr>
          <p:cNvPr id="4" name="Textplatzhalter 3"/>
          <p:cNvSpPr>
            <a:spLocks noGrp="1"/>
          </p:cNvSpPr>
          <p:nvPr>
            <p:ph type="body" sz="quarter" idx="11"/>
          </p:nvPr>
        </p:nvSpPr>
        <p:spPr/>
        <p:txBody>
          <a:bodyPr/>
          <a:lstStyle/>
          <a:p>
            <a:r>
              <a:rPr lang="en-US" dirty="0" smtClean="0"/>
              <a:t>System</a:t>
            </a:r>
            <a:endParaRPr lang="en-US" dirty="0"/>
          </a:p>
        </p:txBody>
      </p:sp>
    </p:spTree>
    <p:extLst>
      <p:ext uri="{BB962C8B-B14F-4D97-AF65-F5344CB8AC3E}">
        <p14:creationId xmlns:p14="http://schemas.microsoft.com/office/powerpoint/2010/main" val="7789474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Gerade Verbindung 22"/>
          <p:cNvCxnSpPr/>
          <p:nvPr/>
        </p:nvCxnSpPr>
        <p:spPr>
          <a:xfrm>
            <a:off x="0" y="3429000"/>
            <a:ext cx="9144000"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Rechteck 25"/>
          <p:cNvSpPr/>
          <p:nvPr/>
        </p:nvSpPr>
        <p:spPr>
          <a:xfrm>
            <a:off x="1907704" y="3356992"/>
            <a:ext cx="5400600"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el 18"/>
          <p:cNvSpPr>
            <a:spLocks noGrp="1"/>
          </p:cNvSpPr>
          <p:nvPr>
            <p:ph type="title"/>
          </p:nvPr>
        </p:nvSpPr>
        <p:spPr/>
        <p:txBody>
          <a:bodyPr/>
          <a:lstStyle/>
          <a:p>
            <a:r>
              <a:rPr lang="en-US" dirty="0" smtClean="0">
                <a:solidFill>
                  <a:srgbClr val="00B7FF"/>
                </a:solidFill>
              </a:rPr>
              <a:t>Separation</a:t>
            </a:r>
            <a:endParaRPr lang="en-US" dirty="0">
              <a:solidFill>
                <a:srgbClr val="00B7FF"/>
              </a:solidFill>
            </a:endParaRPr>
          </a:p>
        </p:txBody>
      </p:sp>
      <p:sp>
        <p:nvSpPr>
          <p:cNvPr id="20" name="Textplatzhalter 19"/>
          <p:cNvSpPr>
            <a:spLocks noGrp="1"/>
          </p:cNvSpPr>
          <p:nvPr>
            <p:ph type="body" sz="quarter" idx="10"/>
          </p:nvPr>
        </p:nvSpPr>
        <p:spPr/>
        <p:txBody>
          <a:bodyPr/>
          <a:lstStyle/>
          <a:p>
            <a:r>
              <a:rPr lang="en-US" dirty="0" smtClean="0">
                <a:solidFill>
                  <a:srgbClr val="FF7400"/>
                </a:solidFill>
              </a:rPr>
              <a:t>Machine</a:t>
            </a:r>
            <a:endParaRPr lang="en-US" dirty="0">
              <a:solidFill>
                <a:srgbClr val="FF7400"/>
              </a:solidFill>
            </a:endParaRPr>
          </a:p>
        </p:txBody>
      </p:sp>
      <p:sp>
        <p:nvSpPr>
          <p:cNvPr id="21" name="Textplatzhalter 20"/>
          <p:cNvSpPr>
            <a:spLocks noGrp="1"/>
          </p:cNvSpPr>
          <p:nvPr>
            <p:ph type="body" sz="quarter" idx="11"/>
          </p:nvPr>
        </p:nvSpPr>
        <p:spPr/>
        <p:txBody>
          <a:bodyPr/>
          <a:lstStyle/>
          <a:p>
            <a:r>
              <a:rPr lang="en-US" dirty="0" smtClean="0">
                <a:solidFill>
                  <a:srgbClr val="00DB00"/>
                </a:solidFill>
              </a:rPr>
              <a:t>Domain</a:t>
            </a:r>
            <a:endParaRPr lang="en-US" dirty="0">
              <a:solidFill>
                <a:srgbClr val="00DB00"/>
              </a:solidFill>
            </a:endParaRPr>
          </a:p>
        </p:txBody>
      </p:sp>
      <p:grpSp>
        <p:nvGrpSpPr>
          <p:cNvPr id="27" name="Gruppieren 26"/>
          <p:cNvGrpSpPr/>
          <p:nvPr/>
        </p:nvGrpSpPr>
        <p:grpSpPr>
          <a:xfrm>
            <a:off x="3923928" y="764704"/>
            <a:ext cx="1368152" cy="1008112"/>
            <a:chOff x="107504" y="116632"/>
            <a:chExt cx="1368152" cy="1008112"/>
          </a:xfrm>
        </p:grpSpPr>
        <p:sp>
          <p:nvSpPr>
            <p:cNvPr id="28" name="Rechteck 27"/>
            <p:cNvSpPr/>
            <p:nvPr/>
          </p:nvSpPr>
          <p:spPr>
            <a:xfrm>
              <a:off x="107504" y="11663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29" name="Rechteck 28"/>
            <p:cNvSpPr/>
            <p:nvPr/>
          </p:nvSpPr>
          <p:spPr>
            <a:xfrm>
              <a:off x="467544" y="11663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0" name="Rechteck 29"/>
            <p:cNvSpPr/>
            <p:nvPr/>
          </p:nvSpPr>
          <p:spPr>
            <a:xfrm>
              <a:off x="827584" y="11663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1" name="Rechteck 30"/>
            <p:cNvSpPr/>
            <p:nvPr/>
          </p:nvSpPr>
          <p:spPr>
            <a:xfrm>
              <a:off x="1187624" y="11663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2" name="Rechteck 31"/>
            <p:cNvSpPr/>
            <p:nvPr/>
          </p:nvSpPr>
          <p:spPr>
            <a:xfrm>
              <a:off x="107504" y="47667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3" name="Rechteck 32"/>
            <p:cNvSpPr/>
            <p:nvPr/>
          </p:nvSpPr>
          <p:spPr>
            <a:xfrm>
              <a:off x="467544" y="47667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4" name="Rechteck 33"/>
            <p:cNvSpPr/>
            <p:nvPr/>
          </p:nvSpPr>
          <p:spPr>
            <a:xfrm>
              <a:off x="827584" y="47667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5" name="Rechteck 34"/>
            <p:cNvSpPr/>
            <p:nvPr/>
          </p:nvSpPr>
          <p:spPr>
            <a:xfrm>
              <a:off x="1187624" y="47667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6" name="Rechteck 35"/>
            <p:cNvSpPr/>
            <p:nvPr/>
          </p:nvSpPr>
          <p:spPr>
            <a:xfrm>
              <a:off x="107504" y="83671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7" name="Rechteck 36"/>
            <p:cNvSpPr/>
            <p:nvPr/>
          </p:nvSpPr>
          <p:spPr>
            <a:xfrm>
              <a:off x="467544" y="83671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8" name="Rechteck 37"/>
            <p:cNvSpPr/>
            <p:nvPr/>
          </p:nvSpPr>
          <p:spPr>
            <a:xfrm>
              <a:off x="827584" y="83671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9" name="Rechteck 38"/>
            <p:cNvSpPr/>
            <p:nvPr/>
          </p:nvSpPr>
          <p:spPr>
            <a:xfrm>
              <a:off x="1187624" y="836712"/>
              <a:ext cx="288032" cy="540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0" name="Rechteck 39"/>
            <p:cNvSpPr/>
            <p:nvPr/>
          </p:nvSpPr>
          <p:spPr>
            <a:xfrm>
              <a:off x="1187624" y="1062000"/>
              <a:ext cx="288032" cy="540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1" name="Rechteck 40"/>
            <p:cNvSpPr/>
            <p:nvPr/>
          </p:nvSpPr>
          <p:spPr>
            <a:xfrm>
              <a:off x="1187624" y="980728"/>
              <a:ext cx="288032" cy="540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2" name="Rechteck 41"/>
            <p:cNvSpPr/>
            <p:nvPr/>
          </p:nvSpPr>
          <p:spPr>
            <a:xfrm>
              <a:off x="1187624" y="908720"/>
              <a:ext cx="288032" cy="540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grpSp>
      <p:grpSp>
        <p:nvGrpSpPr>
          <p:cNvPr id="43" name="Gruppieren 42"/>
          <p:cNvGrpSpPr/>
          <p:nvPr/>
        </p:nvGrpSpPr>
        <p:grpSpPr>
          <a:xfrm>
            <a:off x="3923928" y="5085184"/>
            <a:ext cx="1368152" cy="1008112"/>
            <a:chOff x="107504" y="116632"/>
            <a:chExt cx="1368152" cy="1008112"/>
          </a:xfrm>
          <a:solidFill>
            <a:srgbClr val="00DB00"/>
          </a:solidFill>
        </p:grpSpPr>
        <p:sp>
          <p:nvSpPr>
            <p:cNvPr id="44" name="Rechteck 43"/>
            <p:cNvSpPr/>
            <p:nvPr/>
          </p:nvSpPr>
          <p:spPr>
            <a:xfrm>
              <a:off x="107504" y="11663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5" name="Rechteck 44"/>
            <p:cNvSpPr/>
            <p:nvPr/>
          </p:nvSpPr>
          <p:spPr>
            <a:xfrm>
              <a:off x="467544" y="11663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6" name="Rechteck 45"/>
            <p:cNvSpPr/>
            <p:nvPr/>
          </p:nvSpPr>
          <p:spPr>
            <a:xfrm>
              <a:off x="827584" y="11663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7" name="Rechteck 46"/>
            <p:cNvSpPr/>
            <p:nvPr/>
          </p:nvSpPr>
          <p:spPr>
            <a:xfrm>
              <a:off x="1187624" y="11663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8" name="Rechteck 47"/>
            <p:cNvSpPr/>
            <p:nvPr/>
          </p:nvSpPr>
          <p:spPr>
            <a:xfrm>
              <a:off x="107504" y="47667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9" name="Rechteck 48"/>
            <p:cNvSpPr/>
            <p:nvPr/>
          </p:nvSpPr>
          <p:spPr>
            <a:xfrm>
              <a:off x="467544" y="47667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0" name="Rechteck 49"/>
            <p:cNvSpPr/>
            <p:nvPr/>
          </p:nvSpPr>
          <p:spPr>
            <a:xfrm>
              <a:off x="827584" y="47667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1" name="Rechteck 50"/>
            <p:cNvSpPr/>
            <p:nvPr/>
          </p:nvSpPr>
          <p:spPr>
            <a:xfrm>
              <a:off x="1187624" y="47667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2" name="Rechteck 51"/>
            <p:cNvSpPr/>
            <p:nvPr/>
          </p:nvSpPr>
          <p:spPr>
            <a:xfrm>
              <a:off x="107504" y="83671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3" name="Rechteck 52"/>
            <p:cNvSpPr/>
            <p:nvPr/>
          </p:nvSpPr>
          <p:spPr>
            <a:xfrm>
              <a:off x="467544" y="83671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4" name="Rechteck 53"/>
            <p:cNvSpPr/>
            <p:nvPr/>
          </p:nvSpPr>
          <p:spPr>
            <a:xfrm>
              <a:off x="827584" y="83671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5" name="Rechteck 54"/>
            <p:cNvSpPr/>
            <p:nvPr/>
          </p:nvSpPr>
          <p:spPr>
            <a:xfrm>
              <a:off x="1187624" y="836712"/>
              <a:ext cx="288032" cy="54000"/>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6" name="Rechteck 55"/>
            <p:cNvSpPr/>
            <p:nvPr/>
          </p:nvSpPr>
          <p:spPr>
            <a:xfrm>
              <a:off x="1187624" y="1062000"/>
              <a:ext cx="288032" cy="54000"/>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7" name="Rechteck 56"/>
            <p:cNvSpPr/>
            <p:nvPr/>
          </p:nvSpPr>
          <p:spPr>
            <a:xfrm>
              <a:off x="1187624" y="980728"/>
              <a:ext cx="288032" cy="54000"/>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8" name="Rechteck 57"/>
            <p:cNvSpPr/>
            <p:nvPr/>
          </p:nvSpPr>
          <p:spPr>
            <a:xfrm>
              <a:off x="1187624" y="908720"/>
              <a:ext cx="288032" cy="54000"/>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grpSp>
      <p:sp>
        <p:nvSpPr>
          <p:cNvPr id="59" name="Titel 18"/>
          <p:cNvSpPr txBox="1">
            <a:spLocks/>
          </p:cNvSpPr>
          <p:nvPr/>
        </p:nvSpPr>
        <p:spPr>
          <a:xfrm>
            <a:off x="5292080" y="4941168"/>
            <a:ext cx="1440160" cy="1440160"/>
          </a:xfrm>
          <a:prstGeom prst="rect">
            <a:avLst/>
          </a:prstGeom>
        </p:spPr>
        <p:txBody>
          <a:bodyPr vert="horz" lIns="0" tIns="0" rIns="0" bIns="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1500" dirty="0" smtClean="0">
                <a:solidFill>
                  <a:srgbClr val="FF00FF"/>
                </a:solidFill>
                <a:latin typeface="Bebas Neue" pitchFamily="34" charset="0"/>
                <a:ea typeface="+mj-ea"/>
                <a:cs typeface="+mj-cs"/>
              </a:rPr>
              <a:t>??</a:t>
            </a:r>
            <a:endParaRPr kumimoji="0" lang="en-US" sz="11500" b="0" i="0" u="none" strike="noStrike" kern="1200" cap="none" spc="0" normalizeH="0" baseline="0" noProof="0" dirty="0">
              <a:ln>
                <a:noFill/>
              </a:ln>
              <a:solidFill>
                <a:srgbClr val="FF00FF"/>
              </a:solidFill>
              <a:effectLst/>
              <a:uLnTx/>
              <a:uFillTx/>
              <a:latin typeface="Bebas Neue" pitchFamily="34" charset="0"/>
              <a:ea typeface="+mj-ea"/>
              <a:cs typeface="+mj-cs"/>
            </a:endParaRPr>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FF00FF"/>
                </a:solidFill>
              </a:rPr>
              <a:t>Running</a:t>
            </a:r>
            <a:endParaRPr lang="en-US" dirty="0">
              <a:solidFill>
                <a:srgbClr val="FF00FF"/>
              </a:solidFill>
            </a:endParaRPr>
          </a:p>
        </p:txBody>
      </p:sp>
      <p:sp>
        <p:nvSpPr>
          <p:cNvPr id="3" name="Textplatzhalter 2"/>
          <p:cNvSpPr>
            <a:spLocks noGrp="1"/>
          </p:cNvSpPr>
          <p:nvPr>
            <p:ph type="body" sz="quarter" idx="10"/>
          </p:nvPr>
        </p:nvSpPr>
        <p:spPr/>
        <p:txBody>
          <a:bodyPr/>
          <a:lstStyle/>
          <a:p>
            <a:r>
              <a:rPr lang="en-US" dirty="0" smtClean="0"/>
              <a:t>Never Change a</a:t>
            </a:r>
            <a:endParaRPr lang="en-US" dirty="0"/>
          </a:p>
        </p:txBody>
      </p:sp>
      <p:sp>
        <p:nvSpPr>
          <p:cNvPr id="4" name="Textplatzhalter 3"/>
          <p:cNvSpPr>
            <a:spLocks noGrp="1"/>
          </p:cNvSpPr>
          <p:nvPr>
            <p:ph type="body" sz="quarter" idx="11"/>
          </p:nvPr>
        </p:nvSpPr>
        <p:spPr/>
        <p:txBody>
          <a:bodyPr/>
          <a:lstStyle/>
          <a:p>
            <a:r>
              <a:rPr lang="en-US" dirty="0" smtClean="0"/>
              <a:t>System</a:t>
            </a:r>
            <a:endParaRPr lang="en-US" dirty="0"/>
          </a:p>
        </p:txBody>
      </p:sp>
    </p:spTree>
    <p:extLst>
      <p:ext uri="{BB962C8B-B14F-4D97-AF65-F5344CB8AC3E}">
        <p14:creationId xmlns:p14="http://schemas.microsoft.com/office/powerpoint/2010/main" val="3225836304"/>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00DB00"/>
                </a:solidFill>
              </a:rPr>
              <a:t>Changing</a:t>
            </a:r>
            <a:endParaRPr lang="en-US" dirty="0">
              <a:solidFill>
                <a:srgbClr val="00DB00"/>
              </a:solidFill>
            </a:endParaRPr>
          </a:p>
        </p:txBody>
      </p:sp>
      <p:sp>
        <p:nvSpPr>
          <p:cNvPr id="3" name="Textplatzhalter 2"/>
          <p:cNvSpPr>
            <a:spLocks noGrp="1"/>
          </p:cNvSpPr>
          <p:nvPr>
            <p:ph type="body" sz="quarter" idx="10"/>
          </p:nvPr>
        </p:nvSpPr>
        <p:spPr/>
        <p:txBody>
          <a:bodyPr/>
          <a:lstStyle/>
          <a:p>
            <a:r>
              <a:rPr lang="en-US" dirty="0" smtClean="0"/>
              <a:t>Always run a</a:t>
            </a:r>
            <a:endParaRPr lang="en-US" dirty="0"/>
          </a:p>
        </p:txBody>
      </p:sp>
      <p:sp>
        <p:nvSpPr>
          <p:cNvPr id="4" name="Textplatzhalter 3"/>
          <p:cNvSpPr>
            <a:spLocks noGrp="1"/>
          </p:cNvSpPr>
          <p:nvPr>
            <p:ph type="body" sz="quarter" idx="11"/>
          </p:nvPr>
        </p:nvSpPr>
        <p:spPr/>
        <p:txBody>
          <a:bodyPr/>
          <a:lstStyle/>
          <a:p>
            <a:r>
              <a:rPr lang="en-US" dirty="0" smtClean="0"/>
              <a:t>System</a:t>
            </a:r>
            <a:endParaRPr lang="en-US" dirty="0"/>
          </a:p>
        </p:txBody>
      </p:sp>
    </p:spTree>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2800" dirty="0" smtClean="0">
                <a:latin typeface="Roboto" pitchFamily="2" charset="0"/>
                <a:ea typeface="Roboto" pitchFamily="2" charset="0"/>
              </a:rPr>
              <a:t>Find </a:t>
            </a:r>
            <a:r>
              <a:rPr lang="de-DE" sz="2800" dirty="0" err="1" smtClean="0">
                <a:latin typeface="Roboto" pitchFamily="2" charset="0"/>
                <a:ea typeface="Roboto" pitchFamily="2" charset="0"/>
              </a:rPr>
              <a:t>me</a:t>
            </a:r>
            <a:r>
              <a:rPr lang="de-DE" sz="2800" dirty="0" smtClean="0">
                <a:latin typeface="Roboto" pitchFamily="2" charset="0"/>
                <a:ea typeface="Roboto" pitchFamily="2" charset="0"/>
              </a:rPr>
              <a:t> </a:t>
            </a:r>
            <a:r>
              <a:rPr lang="de-DE" sz="2800" dirty="0" err="1" smtClean="0">
                <a:latin typeface="Roboto" pitchFamily="2" charset="0"/>
                <a:ea typeface="Roboto" pitchFamily="2" charset="0"/>
              </a:rPr>
              <a:t>here</a:t>
            </a:r>
            <a:r>
              <a:rPr lang="de-DE" sz="2800" dirty="0" smtClean="0">
                <a:latin typeface="Roboto" pitchFamily="2" charset="0"/>
                <a:ea typeface="Roboto" pitchFamily="2" charset="0"/>
              </a:rPr>
              <a:t>.</a:t>
            </a:r>
            <a:br>
              <a:rPr lang="de-DE" sz="2800" dirty="0" smtClean="0">
                <a:latin typeface="Roboto" pitchFamily="2" charset="0"/>
                <a:ea typeface="Roboto" pitchFamily="2" charset="0"/>
              </a:rPr>
            </a:br>
            <a:r>
              <a:rPr lang="de-DE" sz="2800" dirty="0" smtClean="0">
                <a:latin typeface="Roboto" pitchFamily="2" charset="0"/>
                <a:ea typeface="Roboto" pitchFamily="2" charset="0"/>
              </a:rPr>
              <a:t/>
            </a:r>
            <a:br>
              <a:rPr lang="de-DE" sz="2800" dirty="0" smtClean="0">
                <a:latin typeface="Roboto" pitchFamily="2" charset="0"/>
                <a:ea typeface="Roboto" pitchFamily="2" charset="0"/>
              </a:rPr>
            </a:br>
            <a:r>
              <a:rPr lang="de-DE" sz="2800" dirty="0" smtClean="0">
                <a:latin typeface="Roboto" pitchFamily="2" charset="0"/>
                <a:ea typeface="Roboto" pitchFamily="2" charset="0"/>
              </a:rPr>
              <a:t>http://</a:t>
            </a:r>
            <a:r>
              <a:rPr lang="de-DE" sz="2800" dirty="0" smtClean="0">
                <a:solidFill>
                  <a:srgbClr val="FF00FF"/>
                </a:solidFill>
                <a:latin typeface="Roboto" pitchFamily="2" charset="0"/>
                <a:ea typeface="Roboto" pitchFamily="2" charset="0"/>
              </a:rPr>
              <a:t>empathic</a:t>
            </a:r>
            <a:r>
              <a:rPr lang="de-DE" sz="2800" dirty="0" smtClean="0">
                <a:latin typeface="Roboto" pitchFamily="2" charset="0"/>
                <a:ea typeface="Roboto" pitchFamily="2" charset="0"/>
              </a:rPr>
              <a:t>.heroku.com</a:t>
            </a:r>
            <a:endParaRPr lang="de-DE" sz="2800" dirty="0">
              <a:solidFill>
                <a:srgbClr val="FF00FF"/>
              </a:solidFill>
              <a:latin typeface="Roboto" pitchFamily="2" charset="0"/>
              <a:ea typeface="Roboto" pitchFamily="2" charset="0"/>
            </a:endParaRPr>
          </a:p>
        </p:txBody>
      </p:sp>
    </p:spTree>
    <p:extLst>
      <p:ext uri="{BB962C8B-B14F-4D97-AF65-F5344CB8AC3E}">
        <p14:creationId xmlns:p14="http://schemas.microsoft.com/office/powerpoint/2010/main" val="3270101022"/>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2800" dirty="0" err="1" smtClean="0">
                <a:latin typeface="Roboto" pitchFamily="2" charset="0"/>
                <a:ea typeface="Roboto" pitchFamily="2" charset="0"/>
              </a:rPr>
              <a:t>Please</a:t>
            </a:r>
            <a:r>
              <a:rPr lang="de-DE" sz="2800" dirty="0" smtClean="0">
                <a:latin typeface="Roboto" pitchFamily="2" charset="0"/>
                <a:ea typeface="Roboto" pitchFamily="2" charset="0"/>
              </a:rPr>
              <a:t> </a:t>
            </a:r>
            <a:r>
              <a:rPr lang="de-DE" sz="2800" dirty="0" err="1" smtClean="0">
                <a:latin typeface="Roboto" pitchFamily="2" charset="0"/>
                <a:ea typeface="Roboto" pitchFamily="2" charset="0"/>
              </a:rPr>
              <a:t>contribute</a:t>
            </a:r>
            <a:r>
              <a:rPr lang="de-DE" sz="2800" dirty="0" smtClean="0">
                <a:latin typeface="Roboto" pitchFamily="2" charset="0"/>
                <a:ea typeface="Roboto" pitchFamily="2" charset="0"/>
              </a:rPr>
              <a:t> </a:t>
            </a:r>
            <a:r>
              <a:rPr lang="de-DE" sz="2800" dirty="0" err="1" smtClean="0">
                <a:latin typeface="Roboto" pitchFamily="2" charset="0"/>
                <a:ea typeface="Roboto" pitchFamily="2" charset="0"/>
              </a:rPr>
              <a:t>here</a:t>
            </a:r>
            <a:r>
              <a:rPr lang="de-DE" sz="2800" dirty="0">
                <a:latin typeface="Roboto" pitchFamily="2" charset="0"/>
                <a:ea typeface="Roboto" pitchFamily="2" charset="0"/>
              </a:rPr>
              <a:t>.</a:t>
            </a:r>
            <a:r>
              <a:rPr lang="de-DE" sz="2800" dirty="0" smtClean="0">
                <a:latin typeface="Roboto" pitchFamily="2" charset="0"/>
                <a:ea typeface="Roboto" pitchFamily="2" charset="0"/>
              </a:rPr>
              <a:t/>
            </a:r>
            <a:br>
              <a:rPr lang="de-DE" sz="2800" dirty="0" smtClean="0">
                <a:latin typeface="Roboto" pitchFamily="2" charset="0"/>
                <a:ea typeface="Roboto" pitchFamily="2" charset="0"/>
              </a:rPr>
            </a:br>
            <a:r>
              <a:rPr lang="de-DE" sz="2800" dirty="0" smtClean="0">
                <a:latin typeface="Roboto" pitchFamily="2" charset="0"/>
                <a:ea typeface="Roboto" pitchFamily="2" charset="0"/>
              </a:rPr>
              <a:t/>
            </a:r>
            <a:br>
              <a:rPr lang="de-DE" sz="2800" dirty="0" smtClean="0">
                <a:latin typeface="Roboto" pitchFamily="2" charset="0"/>
                <a:ea typeface="Roboto" pitchFamily="2" charset="0"/>
              </a:rPr>
            </a:br>
            <a:r>
              <a:rPr lang="de-DE" sz="2800" dirty="0" smtClean="0">
                <a:latin typeface="Roboto" pitchFamily="2" charset="0"/>
                <a:ea typeface="Roboto" pitchFamily="2" charset="0"/>
              </a:rPr>
              <a:t>http://github.com/</a:t>
            </a:r>
            <a:r>
              <a:rPr lang="de-DE" sz="2800" dirty="0" smtClean="0">
                <a:solidFill>
                  <a:srgbClr val="FF00FF"/>
                </a:solidFill>
                <a:latin typeface="Roboto" pitchFamily="2" charset="0"/>
                <a:ea typeface="Roboto" pitchFamily="2" charset="0"/>
              </a:rPr>
              <a:t>cessor</a:t>
            </a:r>
            <a:r>
              <a:rPr lang="de-DE" sz="2800" dirty="0" smtClean="0">
                <a:latin typeface="Roboto" pitchFamily="2" charset="0"/>
                <a:ea typeface="Roboto" pitchFamily="2" charset="0"/>
              </a:rPr>
              <a:t>/</a:t>
            </a:r>
            <a:r>
              <a:rPr lang="de-DE" sz="2800" dirty="0" smtClean="0">
                <a:solidFill>
                  <a:srgbClr val="00FF00"/>
                </a:solidFill>
                <a:latin typeface="Roboto" pitchFamily="2" charset="0"/>
                <a:ea typeface="Roboto" pitchFamily="2" charset="0"/>
              </a:rPr>
              <a:t>zen</a:t>
            </a:r>
            <a:endParaRPr lang="de-DE" sz="2800" dirty="0">
              <a:solidFill>
                <a:srgbClr val="00FF00"/>
              </a:solidFill>
              <a:latin typeface="Roboto" pitchFamily="2" charset="0"/>
              <a:ea typeface="Roboto" pitchFamily="2" charset="0"/>
            </a:endParaRPr>
          </a:p>
        </p:txBody>
      </p:sp>
    </p:spTree>
    <p:extLst>
      <p:ext uri="{BB962C8B-B14F-4D97-AF65-F5344CB8AC3E}">
        <p14:creationId xmlns:p14="http://schemas.microsoft.com/office/powerpoint/2010/main" val="1813115363"/>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Blind men and the elephant</a:t>
            </a:r>
            <a:br>
              <a:rPr lang="en-US" dirty="0" smtClean="0"/>
            </a:br>
            <a:r>
              <a:rPr lang="en-US" dirty="0" smtClean="0"/>
              <a:t/>
            </a:r>
            <a:br>
              <a:rPr lang="en-US" dirty="0" smtClean="0"/>
            </a:br>
            <a:r>
              <a:rPr lang="en-US" dirty="0" smtClean="0">
                <a:solidFill>
                  <a:schemeClr val="tx1">
                    <a:lumMod val="75000"/>
                    <a:lumOff val="25000"/>
                  </a:schemeClr>
                </a:solidFill>
              </a:rPr>
              <a:t>John Godfrey Saxe</a:t>
            </a:r>
            <a:endParaRPr lang="en-US" dirty="0">
              <a:solidFill>
                <a:schemeClr val="tx1">
                  <a:lumMod val="75000"/>
                  <a:lumOff val="25000"/>
                </a:schemeClr>
              </a:solidFill>
            </a:endParaRPr>
          </a:p>
        </p:txBody>
      </p:sp>
    </p:spTree>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en-US" sz="3600" dirty="0" smtClean="0">
                <a:solidFill>
                  <a:srgbClr val="FF7400"/>
                </a:solidFill>
                <a:latin typeface="Roboto" pitchFamily="2" charset="0"/>
                <a:ea typeface="Roboto" pitchFamily="2" charset="0"/>
              </a:rPr>
              <a:t>It was six men of </a:t>
            </a:r>
            <a:r>
              <a:rPr lang="en-US" sz="3600" dirty="0" err="1" smtClean="0">
                <a:solidFill>
                  <a:srgbClr val="FF7400"/>
                </a:solidFill>
                <a:latin typeface="Roboto" pitchFamily="2" charset="0"/>
                <a:ea typeface="Roboto" pitchFamily="2" charset="0"/>
              </a:rPr>
              <a:t>Indostan</a:t>
            </a:r>
            <a:r>
              <a:rPr lang="en-US" sz="3600" dirty="0" smtClean="0">
                <a:solidFill>
                  <a:srgbClr val="FF7400"/>
                </a:solidFill>
                <a:latin typeface="Roboto" pitchFamily="2" charset="0"/>
                <a:ea typeface="Roboto" pitchFamily="2" charset="0"/>
              </a:rPr>
              <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 To learning much inclined,</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Who went to see the Elephant</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 (Though all of them were blind),</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That each by observation</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 Might satisfy his mind.</a:t>
            </a:r>
            <a:br>
              <a:rPr lang="en-US" sz="3600" dirty="0" smtClean="0">
                <a:solidFill>
                  <a:srgbClr val="FF7400"/>
                </a:solidFill>
                <a:latin typeface="Roboto" pitchFamily="2" charset="0"/>
                <a:ea typeface="Roboto" pitchFamily="2" charset="0"/>
              </a:rPr>
            </a:br>
            <a:endParaRPr lang="en-US" sz="3600" dirty="0">
              <a:solidFill>
                <a:srgbClr val="FF7400"/>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First</a:t>
            </a:r>
            <a:r>
              <a:rPr lang="en-US" sz="3600" dirty="0" smtClean="0">
                <a:latin typeface="Roboto" pitchFamily="2" charset="0"/>
                <a:ea typeface="Roboto" pitchFamily="2" charset="0"/>
              </a:rPr>
              <a:t> approached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And happening to fall</a:t>
            </a:r>
            <a:br>
              <a:rPr lang="en-US" sz="3600" dirty="0" smtClean="0">
                <a:latin typeface="Roboto" pitchFamily="2" charset="0"/>
                <a:ea typeface="Roboto" pitchFamily="2" charset="0"/>
              </a:rPr>
            </a:br>
            <a:r>
              <a:rPr lang="en-US" sz="3600" dirty="0" smtClean="0">
                <a:latin typeface="Roboto" pitchFamily="2" charset="0"/>
                <a:ea typeface="Roboto" pitchFamily="2" charset="0"/>
              </a:rPr>
              <a:t>Against his broad and sturdy side,</a:t>
            </a:r>
            <a:br>
              <a:rPr lang="en-US" sz="3600" dirty="0" smtClean="0">
                <a:latin typeface="Roboto" pitchFamily="2" charset="0"/>
                <a:ea typeface="Roboto" pitchFamily="2" charset="0"/>
              </a:rPr>
            </a:br>
            <a:r>
              <a:rPr lang="en-US" sz="3600" dirty="0" smtClean="0">
                <a:latin typeface="Roboto" pitchFamily="2" charset="0"/>
                <a:ea typeface="Roboto" pitchFamily="2" charset="0"/>
              </a:rPr>
              <a:t> At once began to bawl:</a:t>
            </a:r>
            <a:br>
              <a:rPr lang="en-US" sz="3600" dirty="0" smtClean="0">
                <a:latin typeface="Roboto" pitchFamily="2" charset="0"/>
                <a:ea typeface="Roboto" pitchFamily="2" charset="0"/>
              </a:rPr>
            </a:br>
            <a:r>
              <a:rPr lang="en-US" sz="3600" dirty="0" smtClean="0">
                <a:latin typeface="Roboto" pitchFamily="2" charset="0"/>
                <a:ea typeface="Roboto" pitchFamily="2" charset="0"/>
              </a:rPr>
              <a:t>"God bless me!—but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wall!"</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Second</a:t>
            </a:r>
            <a:r>
              <a:rPr lang="en-US" sz="3600" dirty="0" smtClean="0">
                <a:latin typeface="Roboto" pitchFamily="2" charset="0"/>
                <a:ea typeface="Roboto" pitchFamily="2" charset="0"/>
              </a:rPr>
              <a:t>, feeling of the tusk,</a:t>
            </a:r>
            <a:br>
              <a:rPr lang="en-US" sz="3600" dirty="0" smtClean="0">
                <a:latin typeface="Roboto" pitchFamily="2" charset="0"/>
                <a:ea typeface="Roboto" pitchFamily="2" charset="0"/>
              </a:rPr>
            </a:br>
            <a:r>
              <a:rPr lang="en-US" sz="3600" dirty="0" smtClean="0">
                <a:latin typeface="Roboto" pitchFamily="2" charset="0"/>
                <a:ea typeface="Roboto" pitchFamily="2" charset="0"/>
              </a:rPr>
              <a:t> Cried:"Ho!—what have we here</a:t>
            </a:r>
            <a:br>
              <a:rPr lang="en-US" sz="3600" dirty="0" smtClean="0">
                <a:latin typeface="Roboto" pitchFamily="2" charset="0"/>
                <a:ea typeface="Roboto" pitchFamily="2" charset="0"/>
              </a:rPr>
            </a:br>
            <a:r>
              <a:rPr lang="en-US" sz="3600" dirty="0" smtClean="0">
                <a:latin typeface="Roboto" pitchFamily="2" charset="0"/>
                <a:ea typeface="Roboto" pitchFamily="2" charset="0"/>
              </a:rPr>
              <a:t>So very round and smooth and sharp?</a:t>
            </a:r>
            <a:br>
              <a:rPr lang="en-US" sz="3600" dirty="0" smtClean="0">
                <a:latin typeface="Roboto" pitchFamily="2" charset="0"/>
                <a:ea typeface="Roboto" pitchFamily="2" charset="0"/>
              </a:rPr>
            </a:br>
            <a:r>
              <a:rPr lang="en-US" sz="3600" dirty="0" smtClean="0">
                <a:latin typeface="Roboto" pitchFamily="2" charset="0"/>
                <a:ea typeface="Roboto" pitchFamily="2" charset="0"/>
              </a:rPr>
              <a:t> To me 't is mighty clear</a:t>
            </a:r>
            <a:br>
              <a:rPr lang="en-US" sz="3600" dirty="0" smtClean="0">
                <a:latin typeface="Roboto" pitchFamily="2" charset="0"/>
                <a:ea typeface="Roboto" pitchFamily="2" charset="0"/>
              </a:rPr>
            </a:br>
            <a:r>
              <a:rPr lang="en-US" sz="3600" dirty="0" smtClean="0">
                <a:latin typeface="Roboto" pitchFamily="2" charset="0"/>
                <a:ea typeface="Roboto" pitchFamily="2" charset="0"/>
              </a:rPr>
              <a:t>This wonder of an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spear!"</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Third</a:t>
            </a:r>
            <a:r>
              <a:rPr lang="en-US" sz="3600" dirty="0" smtClean="0">
                <a:latin typeface="Roboto" pitchFamily="2" charset="0"/>
                <a:ea typeface="Roboto" pitchFamily="2" charset="0"/>
              </a:rPr>
              <a:t> approached the animal,</a:t>
            </a:r>
            <a:br>
              <a:rPr lang="en-US" sz="3600" dirty="0" smtClean="0">
                <a:latin typeface="Roboto" pitchFamily="2" charset="0"/>
                <a:ea typeface="Roboto" pitchFamily="2" charset="0"/>
              </a:rPr>
            </a:br>
            <a:r>
              <a:rPr lang="en-US" sz="3600" dirty="0" smtClean="0">
                <a:latin typeface="Roboto" pitchFamily="2" charset="0"/>
                <a:ea typeface="Roboto" pitchFamily="2" charset="0"/>
              </a:rPr>
              <a:t> And happening to take</a:t>
            </a:r>
            <a:br>
              <a:rPr lang="en-US" sz="3600" dirty="0" smtClean="0">
                <a:latin typeface="Roboto" pitchFamily="2" charset="0"/>
                <a:ea typeface="Roboto" pitchFamily="2" charset="0"/>
              </a:rPr>
            </a:br>
            <a:r>
              <a:rPr lang="en-US" sz="3600" dirty="0" smtClean="0">
                <a:latin typeface="Roboto" pitchFamily="2" charset="0"/>
                <a:ea typeface="Roboto" pitchFamily="2" charset="0"/>
              </a:rPr>
              <a:t>The squirming trunk within his hands,</a:t>
            </a:r>
            <a:br>
              <a:rPr lang="en-US" sz="3600" dirty="0" smtClean="0">
                <a:latin typeface="Roboto" pitchFamily="2" charset="0"/>
                <a:ea typeface="Roboto" pitchFamily="2" charset="0"/>
              </a:rPr>
            </a:br>
            <a:r>
              <a:rPr lang="en-US" sz="3600" dirty="0" smtClean="0">
                <a:latin typeface="Roboto" pitchFamily="2" charset="0"/>
                <a:ea typeface="Roboto" pitchFamily="2" charset="0"/>
              </a:rPr>
              <a:t> Thus boldly up and </a:t>
            </a:r>
            <a:r>
              <a:rPr lang="en-US" sz="3600" dirty="0" err="1" smtClean="0">
                <a:latin typeface="Roboto" pitchFamily="2" charset="0"/>
                <a:ea typeface="Roboto" pitchFamily="2" charset="0"/>
              </a:rPr>
              <a:t>spake</a:t>
            </a:r>
            <a:r>
              <a:rPr lang="en-US" sz="3600" dirty="0" smtClean="0">
                <a:latin typeface="Roboto" pitchFamily="2" charset="0"/>
                <a:ea typeface="Roboto" pitchFamily="2" charset="0"/>
              </a:rPr>
              <a:t>:</a:t>
            </a:r>
            <a:br>
              <a:rPr lang="en-US" sz="3600" dirty="0" smtClean="0">
                <a:latin typeface="Roboto" pitchFamily="2" charset="0"/>
                <a:ea typeface="Roboto" pitchFamily="2" charset="0"/>
              </a:rPr>
            </a:br>
            <a:r>
              <a:rPr lang="en-US" sz="3600" dirty="0" smtClean="0">
                <a:latin typeface="Roboto" pitchFamily="2" charset="0"/>
                <a:ea typeface="Roboto" pitchFamily="2" charset="0"/>
              </a:rPr>
              <a:t>"I see," </a:t>
            </a:r>
            <a:r>
              <a:rPr lang="en-US" sz="3600" dirty="0" err="1" smtClean="0">
                <a:latin typeface="Roboto" pitchFamily="2" charset="0"/>
                <a:ea typeface="Roboto" pitchFamily="2" charset="0"/>
              </a:rPr>
              <a:t>quoth</a:t>
            </a:r>
            <a:r>
              <a:rPr lang="en-US" sz="3600" dirty="0" smtClean="0">
                <a:latin typeface="Roboto" pitchFamily="2" charset="0"/>
                <a:ea typeface="Roboto" pitchFamily="2" charset="0"/>
              </a:rPr>
              <a:t> he,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snake!"</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Fourth</a:t>
            </a:r>
            <a:r>
              <a:rPr lang="en-US" sz="3600" dirty="0" smtClean="0">
                <a:latin typeface="Roboto" pitchFamily="2" charset="0"/>
                <a:ea typeface="Roboto" pitchFamily="2" charset="0"/>
              </a:rPr>
              <a:t> reached out his eager hand,</a:t>
            </a:r>
            <a:br>
              <a:rPr lang="en-US" sz="3600" dirty="0" smtClean="0">
                <a:latin typeface="Roboto" pitchFamily="2" charset="0"/>
                <a:ea typeface="Roboto" pitchFamily="2" charset="0"/>
              </a:rPr>
            </a:br>
            <a:r>
              <a:rPr lang="en-US" sz="3600" dirty="0" smtClean="0">
                <a:latin typeface="Roboto" pitchFamily="2" charset="0"/>
                <a:ea typeface="Roboto" pitchFamily="2" charset="0"/>
              </a:rPr>
              <a:t> And felt about the knee.</a:t>
            </a:r>
            <a:br>
              <a:rPr lang="en-US" sz="3600" dirty="0" smtClean="0">
                <a:latin typeface="Roboto" pitchFamily="2" charset="0"/>
                <a:ea typeface="Roboto" pitchFamily="2" charset="0"/>
              </a:rPr>
            </a:br>
            <a:r>
              <a:rPr lang="en-US" sz="3600" dirty="0" smtClean="0">
                <a:latin typeface="Roboto" pitchFamily="2" charset="0"/>
                <a:ea typeface="Roboto" pitchFamily="2" charset="0"/>
              </a:rPr>
              <a:t>"What most this wondrous beast is like</a:t>
            </a:r>
            <a:br>
              <a:rPr lang="en-US" sz="3600" dirty="0" smtClean="0">
                <a:latin typeface="Roboto" pitchFamily="2" charset="0"/>
                <a:ea typeface="Roboto" pitchFamily="2" charset="0"/>
              </a:rPr>
            </a:br>
            <a:r>
              <a:rPr lang="en-US" sz="3600" dirty="0" smtClean="0">
                <a:latin typeface="Roboto" pitchFamily="2" charset="0"/>
                <a:ea typeface="Roboto" pitchFamily="2" charset="0"/>
              </a:rPr>
              <a:t> Is mighty plain," </a:t>
            </a:r>
            <a:r>
              <a:rPr lang="en-US" sz="3600" dirty="0" err="1" smtClean="0">
                <a:latin typeface="Roboto" pitchFamily="2" charset="0"/>
                <a:ea typeface="Roboto" pitchFamily="2" charset="0"/>
              </a:rPr>
              <a:t>quoth</a:t>
            </a:r>
            <a:r>
              <a:rPr lang="en-US" sz="3600" dirty="0" smtClean="0">
                <a:latin typeface="Roboto" pitchFamily="2" charset="0"/>
                <a:ea typeface="Roboto" pitchFamily="2" charset="0"/>
              </a:rPr>
              <a:t> he;</a:t>
            </a:r>
            <a:br>
              <a:rPr lang="en-US" sz="3600" dirty="0" smtClean="0">
                <a:latin typeface="Roboto" pitchFamily="2" charset="0"/>
                <a:ea typeface="Roboto" pitchFamily="2" charset="0"/>
              </a:rPr>
            </a:br>
            <a:r>
              <a:rPr lang="en-US" sz="3600" dirty="0" smtClean="0">
                <a:latin typeface="Roboto" pitchFamily="2" charset="0"/>
                <a:ea typeface="Roboto" pitchFamily="2" charset="0"/>
              </a:rPr>
              <a:t>"'T is clear enough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tree!"</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Gerade Verbindung 22"/>
          <p:cNvCxnSpPr/>
          <p:nvPr/>
        </p:nvCxnSpPr>
        <p:spPr>
          <a:xfrm>
            <a:off x="0" y="3429000"/>
            <a:ext cx="9144000"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Titel 18"/>
          <p:cNvSpPr>
            <a:spLocks noGrp="1"/>
          </p:cNvSpPr>
          <p:nvPr>
            <p:ph type="title"/>
          </p:nvPr>
        </p:nvSpPr>
        <p:spPr>
          <a:xfrm>
            <a:off x="971600" y="1844824"/>
            <a:ext cx="7200800" cy="1440160"/>
          </a:xfrm>
        </p:spPr>
        <p:txBody>
          <a:bodyPr/>
          <a:lstStyle/>
          <a:p>
            <a:r>
              <a:rPr lang="en-US" dirty="0" smtClean="0">
                <a:solidFill>
                  <a:srgbClr val="00B7FF"/>
                </a:solidFill>
              </a:rPr>
              <a:t>MACHINE</a:t>
            </a:r>
            <a:endParaRPr lang="en-US" dirty="0">
              <a:solidFill>
                <a:srgbClr val="00B7FF"/>
              </a:solidFill>
            </a:endParaRPr>
          </a:p>
        </p:txBody>
      </p:sp>
      <p:sp>
        <p:nvSpPr>
          <p:cNvPr id="60" name="Titel 18"/>
          <p:cNvSpPr txBox="1">
            <a:spLocks/>
          </p:cNvSpPr>
          <p:nvPr/>
        </p:nvSpPr>
        <p:spPr>
          <a:xfrm>
            <a:off x="971600" y="3573016"/>
            <a:ext cx="7200800" cy="1440160"/>
          </a:xfrm>
          <a:prstGeom prst="rect">
            <a:avLst/>
          </a:prstGeom>
        </p:spPr>
        <p:txBody>
          <a:bodyPr vert="horz" lIns="0" tIns="0" rIns="0" bIns="0" rtlCol="0" anchor="ctr">
            <a:noAutofit/>
          </a:bodyPr>
          <a:lstStyle>
            <a:lvl1pPr algn="ctr" defTabSz="914400" rtl="0" eaLnBrk="1" latinLnBrk="0" hangingPunct="1">
              <a:spcBef>
                <a:spcPct val="0"/>
              </a:spcBef>
              <a:buNone/>
              <a:defRPr sz="11500" kern="1200">
                <a:solidFill>
                  <a:srgbClr val="FF7400"/>
                </a:solidFill>
                <a:latin typeface="Bebas Neue" pitchFamily="34" charset="0"/>
                <a:ea typeface="+mj-ea"/>
                <a:cs typeface="+mj-cs"/>
              </a:defRPr>
            </a:lvl1pPr>
          </a:lstStyle>
          <a:p>
            <a:r>
              <a:rPr lang="en-US" dirty="0" smtClean="0">
                <a:solidFill>
                  <a:srgbClr val="00B7FF"/>
                </a:solidFill>
              </a:rPr>
              <a:t>INTENT</a:t>
            </a:r>
            <a:endParaRPr lang="en-US" dirty="0">
              <a:solidFill>
                <a:srgbClr val="00B7FF"/>
              </a:solidFill>
            </a:endParaRPr>
          </a:p>
        </p:txBody>
      </p:sp>
    </p:spTree>
    <p:extLst>
      <p:ext uri="{BB962C8B-B14F-4D97-AF65-F5344CB8AC3E}">
        <p14:creationId xmlns:p14="http://schemas.microsoft.com/office/powerpoint/2010/main" val="3226075393"/>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Fifth</a:t>
            </a:r>
            <a:r>
              <a:rPr lang="en-US" sz="3600" dirty="0" smtClean="0">
                <a:latin typeface="Roboto" pitchFamily="2" charset="0"/>
                <a:ea typeface="Roboto" pitchFamily="2" charset="0"/>
              </a:rPr>
              <a:t>, who chanced to touch the ear,</a:t>
            </a:r>
            <a:br>
              <a:rPr lang="en-US" sz="3600" dirty="0" smtClean="0">
                <a:latin typeface="Roboto" pitchFamily="2" charset="0"/>
                <a:ea typeface="Roboto" pitchFamily="2" charset="0"/>
              </a:rPr>
            </a:br>
            <a:r>
              <a:rPr lang="en-US" sz="3600" dirty="0" smtClean="0">
                <a:latin typeface="Roboto" pitchFamily="2" charset="0"/>
                <a:ea typeface="Roboto" pitchFamily="2" charset="0"/>
              </a:rPr>
              <a:t> Said: "</a:t>
            </a:r>
            <a:r>
              <a:rPr lang="en-US" sz="3600" dirty="0" err="1" smtClean="0">
                <a:latin typeface="Roboto" pitchFamily="2" charset="0"/>
                <a:ea typeface="Roboto" pitchFamily="2" charset="0"/>
              </a:rPr>
              <a:t>E'en</a:t>
            </a:r>
            <a:r>
              <a:rPr lang="en-US" sz="3600" dirty="0" smtClean="0">
                <a:latin typeface="Roboto" pitchFamily="2" charset="0"/>
                <a:ea typeface="Roboto" pitchFamily="2" charset="0"/>
              </a:rPr>
              <a:t> the blindest man</a:t>
            </a:r>
            <a:br>
              <a:rPr lang="en-US" sz="3600" dirty="0" smtClean="0">
                <a:latin typeface="Roboto" pitchFamily="2" charset="0"/>
                <a:ea typeface="Roboto" pitchFamily="2" charset="0"/>
              </a:rPr>
            </a:br>
            <a:r>
              <a:rPr lang="en-US" sz="3600" dirty="0" smtClean="0">
                <a:latin typeface="Roboto" pitchFamily="2" charset="0"/>
                <a:ea typeface="Roboto" pitchFamily="2" charset="0"/>
              </a:rPr>
              <a:t>Can tell what this resembles most;</a:t>
            </a:r>
            <a:br>
              <a:rPr lang="en-US" sz="3600" dirty="0" smtClean="0">
                <a:latin typeface="Roboto" pitchFamily="2" charset="0"/>
                <a:ea typeface="Roboto" pitchFamily="2" charset="0"/>
              </a:rPr>
            </a:br>
            <a:r>
              <a:rPr lang="en-US" sz="3600" dirty="0" smtClean="0">
                <a:latin typeface="Roboto" pitchFamily="2" charset="0"/>
                <a:ea typeface="Roboto" pitchFamily="2" charset="0"/>
              </a:rPr>
              <a:t> Deny the fact who can,</a:t>
            </a:r>
            <a:br>
              <a:rPr lang="en-US" sz="3600" dirty="0" smtClean="0">
                <a:latin typeface="Roboto" pitchFamily="2" charset="0"/>
                <a:ea typeface="Roboto" pitchFamily="2" charset="0"/>
              </a:rPr>
            </a:br>
            <a:r>
              <a:rPr lang="en-US" sz="3600" dirty="0" smtClean="0">
                <a:latin typeface="Roboto" pitchFamily="2" charset="0"/>
                <a:ea typeface="Roboto" pitchFamily="2" charset="0"/>
              </a:rPr>
              <a:t>This marvel of an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fan!"</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Sixth</a:t>
            </a:r>
            <a:r>
              <a:rPr lang="en-US" sz="3600" dirty="0" smtClean="0">
                <a:latin typeface="Roboto" pitchFamily="2" charset="0"/>
                <a:ea typeface="Roboto" pitchFamily="2" charset="0"/>
              </a:rPr>
              <a:t> no sooner had begun</a:t>
            </a:r>
            <a:br>
              <a:rPr lang="en-US" sz="3600" dirty="0" smtClean="0">
                <a:latin typeface="Roboto" pitchFamily="2" charset="0"/>
                <a:ea typeface="Roboto" pitchFamily="2" charset="0"/>
              </a:rPr>
            </a:br>
            <a:r>
              <a:rPr lang="en-US" sz="3600" dirty="0" smtClean="0">
                <a:latin typeface="Roboto" pitchFamily="2" charset="0"/>
                <a:ea typeface="Roboto" pitchFamily="2" charset="0"/>
              </a:rPr>
              <a:t> About the beast to grope,</a:t>
            </a:r>
            <a:br>
              <a:rPr lang="en-US" sz="3600" dirty="0" smtClean="0">
                <a:latin typeface="Roboto" pitchFamily="2" charset="0"/>
                <a:ea typeface="Roboto" pitchFamily="2" charset="0"/>
              </a:rPr>
            </a:br>
            <a:r>
              <a:rPr lang="en-US" sz="3600" dirty="0" smtClean="0">
                <a:latin typeface="Roboto" pitchFamily="2" charset="0"/>
                <a:ea typeface="Roboto" pitchFamily="2" charset="0"/>
              </a:rPr>
              <a:t>Than, seizing on the swinging tail</a:t>
            </a:r>
            <a:br>
              <a:rPr lang="en-US" sz="3600" dirty="0" smtClean="0">
                <a:latin typeface="Roboto" pitchFamily="2" charset="0"/>
                <a:ea typeface="Roboto" pitchFamily="2" charset="0"/>
              </a:rPr>
            </a:br>
            <a:r>
              <a:rPr lang="en-US" sz="3600" dirty="0" smtClean="0">
                <a:latin typeface="Roboto" pitchFamily="2" charset="0"/>
                <a:ea typeface="Roboto" pitchFamily="2" charset="0"/>
              </a:rPr>
              <a:t> That fell within his scope,</a:t>
            </a:r>
            <a:br>
              <a:rPr lang="en-US" sz="3600" dirty="0" smtClean="0">
                <a:latin typeface="Roboto" pitchFamily="2" charset="0"/>
                <a:ea typeface="Roboto" pitchFamily="2" charset="0"/>
              </a:rPr>
            </a:br>
            <a:r>
              <a:rPr lang="en-US" sz="3600" dirty="0" smtClean="0">
                <a:latin typeface="Roboto" pitchFamily="2" charset="0"/>
                <a:ea typeface="Roboto" pitchFamily="2" charset="0"/>
              </a:rPr>
              <a:t>"I see," </a:t>
            </a:r>
            <a:r>
              <a:rPr lang="en-US" sz="3600" dirty="0" err="1" smtClean="0">
                <a:latin typeface="Roboto" pitchFamily="2" charset="0"/>
                <a:ea typeface="Roboto" pitchFamily="2" charset="0"/>
              </a:rPr>
              <a:t>quoth</a:t>
            </a:r>
            <a:r>
              <a:rPr lang="en-US" sz="3600" dirty="0" smtClean="0">
                <a:latin typeface="Roboto" pitchFamily="2" charset="0"/>
                <a:ea typeface="Roboto" pitchFamily="2" charset="0"/>
              </a:rPr>
              <a:t> he,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rope!"</a:t>
            </a:r>
            <a:br>
              <a:rPr lang="en-US" sz="3600" dirty="0" smtClean="0">
                <a:latin typeface="Roboto" pitchFamily="2" charset="0"/>
                <a:ea typeface="Roboto" pitchFamily="2" charset="0"/>
              </a:rPr>
            </a:b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solidFill>
                  <a:srgbClr val="00DB00"/>
                </a:solidFill>
                <a:latin typeface="Roboto" pitchFamily="2" charset="0"/>
                <a:ea typeface="Roboto" pitchFamily="2" charset="0"/>
              </a:rPr>
              <a:t>And so these men of </a:t>
            </a:r>
            <a:r>
              <a:rPr lang="en-US" sz="3600" dirty="0" err="1" smtClean="0">
                <a:solidFill>
                  <a:srgbClr val="00DB00"/>
                </a:solidFill>
                <a:latin typeface="Roboto" pitchFamily="2" charset="0"/>
                <a:ea typeface="Roboto" pitchFamily="2" charset="0"/>
              </a:rPr>
              <a:t>Indostan</a:t>
            </a:r>
            <a:r>
              <a:rPr lang="en-US" sz="3600" dirty="0" smtClean="0">
                <a:solidFill>
                  <a:srgbClr val="00DB00"/>
                </a:solidFill>
                <a:latin typeface="Roboto" pitchFamily="2" charset="0"/>
                <a:ea typeface="Roboto" pitchFamily="2" charset="0"/>
              </a:rPr>
              <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 Disputed loud and long,</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Each in his own opinion</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 Exceeding stiff and strong,</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Though each was partly </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in the right,</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 And all were in the wrong!</a:t>
            </a:r>
            <a:endParaRPr lang="en-US" sz="3600" dirty="0">
              <a:solidFill>
                <a:srgbClr val="00DB00"/>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solidFill>
                  <a:srgbClr val="FF00FF"/>
                </a:solidFill>
                <a:latin typeface="Roboto" pitchFamily="2" charset="0"/>
                <a:ea typeface="Roboto" pitchFamily="2" charset="0"/>
              </a:rPr>
              <a:t>So, oft in </a:t>
            </a:r>
            <a:r>
              <a:rPr lang="en-US" sz="3600" dirty="0" err="1" smtClean="0">
                <a:solidFill>
                  <a:srgbClr val="FF00FF"/>
                </a:solidFill>
                <a:latin typeface="Roboto" pitchFamily="2" charset="0"/>
                <a:ea typeface="Roboto" pitchFamily="2" charset="0"/>
              </a:rPr>
              <a:t>theologic</a:t>
            </a:r>
            <a:r>
              <a:rPr lang="en-US" sz="3600" dirty="0" smtClean="0">
                <a:solidFill>
                  <a:srgbClr val="FF00FF"/>
                </a:solidFill>
                <a:latin typeface="Roboto" pitchFamily="2" charset="0"/>
                <a:ea typeface="Roboto" pitchFamily="2" charset="0"/>
              </a:rPr>
              <a:t> wars</a:t>
            </a:r>
            <a:br>
              <a:rPr lang="en-US" sz="3600" dirty="0" smtClean="0">
                <a:solidFill>
                  <a:srgbClr val="FF00FF"/>
                </a:solidFill>
                <a:latin typeface="Roboto" pitchFamily="2" charset="0"/>
                <a:ea typeface="Roboto" pitchFamily="2" charset="0"/>
              </a:rPr>
            </a:br>
            <a:r>
              <a:rPr lang="en-US" sz="3600" dirty="0" smtClean="0">
                <a:solidFill>
                  <a:srgbClr val="FF00FF"/>
                </a:solidFill>
                <a:latin typeface="Roboto" pitchFamily="2" charset="0"/>
                <a:ea typeface="Roboto" pitchFamily="2" charset="0"/>
              </a:rPr>
              <a:t> The disputants, I </a:t>
            </a:r>
            <a:r>
              <a:rPr lang="en-US" sz="3600" dirty="0" err="1" smtClean="0">
                <a:solidFill>
                  <a:srgbClr val="FF00FF"/>
                </a:solidFill>
                <a:latin typeface="Roboto" pitchFamily="2" charset="0"/>
                <a:ea typeface="Roboto" pitchFamily="2" charset="0"/>
              </a:rPr>
              <a:t>ween</a:t>
            </a:r>
            <a:r>
              <a:rPr lang="en-US" sz="3600" dirty="0" smtClean="0">
                <a:solidFill>
                  <a:srgbClr val="FF00FF"/>
                </a:solidFill>
                <a:latin typeface="Roboto" pitchFamily="2" charset="0"/>
                <a:ea typeface="Roboto" pitchFamily="2" charset="0"/>
              </a:rPr>
              <a:t>,</a:t>
            </a:r>
            <a:br>
              <a:rPr lang="en-US" sz="3600" dirty="0" smtClean="0">
                <a:solidFill>
                  <a:srgbClr val="FF00FF"/>
                </a:solidFill>
                <a:latin typeface="Roboto" pitchFamily="2" charset="0"/>
                <a:ea typeface="Roboto" pitchFamily="2" charset="0"/>
              </a:rPr>
            </a:br>
            <a:r>
              <a:rPr lang="en-US" sz="3600" dirty="0" smtClean="0">
                <a:solidFill>
                  <a:srgbClr val="FF00FF"/>
                </a:solidFill>
                <a:latin typeface="Roboto" pitchFamily="2" charset="0"/>
                <a:ea typeface="Roboto" pitchFamily="2" charset="0"/>
              </a:rPr>
              <a:t>Rail on in utter ignorance</a:t>
            </a:r>
            <a:br>
              <a:rPr lang="en-US" sz="3600" dirty="0" smtClean="0">
                <a:solidFill>
                  <a:srgbClr val="FF00FF"/>
                </a:solidFill>
                <a:latin typeface="Roboto" pitchFamily="2" charset="0"/>
                <a:ea typeface="Roboto" pitchFamily="2" charset="0"/>
              </a:rPr>
            </a:br>
            <a:r>
              <a:rPr lang="en-US" sz="3600" dirty="0" smtClean="0">
                <a:solidFill>
                  <a:srgbClr val="FF00FF"/>
                </a:solidFill>
                <a:latin typeface="Roboto" pitchFamily="2" charset="0"/>
                <a:ea typeface="Roboto" pitchFamily="2" charset="0"/>
              </a:rPr>
              <a:t> Of what each other mean,</a:t>
            </a:r>
            <a:br>
              <a:rPr lang="en-US" sz="3600" dirty="0" smtClean="0">
                <a:solidFill>
                  <a:srgbClr val="FF00FF"/>
                </a:solidFill>
                <a:latin typeface="Roboto" pitchFamily="2" charset="0"/>
                <a:ea typeface="Roboto" pitchFamily="2" charset="0"/>
              </a:rPr>
            </a:br>
            <a:r>
              <a:rPr lang="en-US" sz="3600" i="1" dirty="0" smtClean="0">
                <a:solidFill>
                  <a:srgbClr val="FF00FF"/>
                </a:solidFill>
                <a:latin typeface="Roboto" pitchFamily="2" charset="0"/>
                <a:ea typeface="Roboto" pitchFamily="2" charset="0"/>
              </a:rPr>
              <a:t>And prate about an Elephant</a:t>
            </a:r>
            <a:r>
              <a:rPr lang="en-US" sz="3600" dirty="0" smtClean="0">
                <a:solidFill>
                  <a:srgbClr val="FF00FF"/>
                </a:solidFill>
                <a:latin typeface="Roboto" pitchFamily="2" charset="0"/>
                <a:ea typeface="Roboto" pitchFamily="2" charset="0"/>
              </a:rPr>
              <a:t/>
            </a:r>
            <a:br>
              <a:rPr lang="en-US" sz="3600" dirty="0" smtClean="0">
                <a:solidFill>
                  <a:srgbClr val="FF00FF"/>
                </a:solidFill>
                <a:latin typeface="Roboto" pitchFamily="2" charset="0"/>
                <a:ea typeface="Roboto" pitchFamily="2" charset="0"/>
              </a:rPr>
            </a:br>
            <a:r>
              <a:rPr lang="en-US" sz="3600" dirty="0" smtClean="0">
                <a:solidFill>
                  <a:srgbClr val="FF00FF"/>
                </a:solidFill>
                <a:latin typeface="Roboto" pitchFamily="2" charset="0"/>
                <a:ea typeface="Roboto" pitchFamily="2" charset="0"/>
              </a:rPr>
              <a:t> </a:t>
            </a:r>
            <a:r>
              <a:rPr lang="en-US" sz="3600" i="1" dirty="0" smtClean="0">
                <a:solidFill>
                  <a:srgbClr val="FF00FF"/>
                </a:solidFill>
                <a:latin typeface="Roboto" pitchFamily="2" charset="0"/>
                <a:ea typeface="Roboto" pitchFamily="2" charset="0"/>
              </a:rPr>
              <a:t>Not one of them has seen!</a:t>
            </a:r>
            <a:endParaRPr lang="en-US" sz="3600" dirty="0">
              <a:solidFill>
                <a:srgbClr val="FF00FF"/>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Blue</a:t>
            </a:r>
          </a:p>
          <a:p>
            <a:pPr algn="ctr"/>
            <a:r>
              <a:rPr lang="en-US" sz="2000" dirty="0" err="1" smtClean="0">
                <a:latin typeface="Roboto" pitchFamily="2" charset="0"/>
                <a:ea typeface="Roboto" pitchFamily="2" charset="0"/>
              </a:rPr>
              <a:t>Rgb</a:t>
            </a:r>
            <a:r>
              <a:rPr lang="en-US" sz="2000" dirty="0" smtClean="0">
                <a:latin typeface="Roboto" pitchFamily="2" charset="0"/>
                <a:ea typeface="Roboto" pitchFamily="2" charset="0"/>
              </a:rPr>
              <a:t>,</a:t>
            </a:r>
          </a:p>
          <a:p>
            <a:pPr algn="ctr"/>
            <a:r>
              <a:rPr lang="en-US" sz="2000" dirty="0" smtClean="0">
                <a:latin typeface="Roboto" pitchFamily="2" charset="0"/>
                <a:ea typeface="Roboto" pitchFamily="2" charset="0"/>
              </a:rPr>
              <a:t>0,183,255</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rgbClr val="00DB00"/>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Green,</a:t>
            </a:r>
          </a:p>
          <a:p>
            <a:pPr algn="ctr"/>
            <a:r>
              <a:rPr lang="en-US" sz="2000" dirty="0" err="1" smtClean="0">
                <a:latin typeface="Roboto" pitchFamily="2" charset="0"/>
                <a:ea typeface="Roboto" pitchFamily="2" charset="0"/>
              </a:rPr>
              <a:t>Rgb</a:t>
            </a:r>
            <a:endParaRPr lang="en-US" sz="2000" dirty="0" smtClean="0">
              <a:latin typeface="Roboto" pitchFamily="2" charset="0"/>
              <a:ea typeface="Roboto" pitchFamily="2" charset="0"/>
            </a:endParaRPr>
          </a:p>
          <a:p>
            <a:pPr algn="ctr"/>
            <a:r>
              <a:rPr lang="en-US" sz="2000" dirty="0" smtClean="0">
                <a:latin typeface="Roboto" pitchFamily="2" charset="0"/>
                <a:ea typeface="Roboto" pitchFamily="2" charset="0"/>
              </a:rPr>
              <a:t>0,219,0</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rgbClr val="FF00FF"/>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Magenta,</a:t>
            </a:r>
          </a:p>
          <a:p>
            <a:pPr algn="ctr"/>
            <a:r>
              <a:rPr lang="en-US" sz="2000" dirty="0" smtClean="0">
                <a:latin typeface="Roboto" pitchFamily="2" charset="0"/>
                <a:ea typeface="Roboto" pitchFamily="2" charset="0"/>
              </a:rPr>
              <a:t>#FF00FF</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Orange,</a:t>
            </a:r>
          </a:p>
          <a:p>
            <a:pPr algn="ctr"/>
            <a:r>
              <a:rPr lang="en-US" sz="2000" dirty="0" err="1" smtClean="0">
                <a:latin typeface="Roboto" pitchFamily="2" charset="0"/>
                <a:ea typeface="Roboto" pitchFamily="2" charset="0"/>
              </a:rPr>
              <a:t>Rgb</a:t>
            </a:r>
            <a:r>
              <a:rPr lang="de-DE" sz="2000" dirty="0" smtClean="0">
                <a:latin typeface="Roboto" pitchFamily="2" charset="0"/>
                <a:ea typeface="Roboto" pitchFamily="2" charset="0"/>
              </a:rPr>
              <a:t>,</a:t>
            </a:r>
          </a:p>
          <a:p>
            <a:pPr algn="ctr"/>
            <a:r>
              <a:rPr lang="de-DE" sz="2000" dirty="0" smtClean="0">
                <a:latin typeface="Roboto" pitchFamily="2" charset="0"/>
                <a:ea typeface="Roboto" pitchFamily="2" charset="0"/>
              </a:rPr>
              <a:t>255,116,0</a:t>
            </a:r>
            <a:endParaRPr lang="en-US" sz="2000" dirty="0" smtClean="0">
              <a:latin typeface="Roboto" pitchFamily="2" charset="0"/>
              <a:ea typeface="Roboto" pitchFamily="2" charset="0"/>
            </a:endParaRPr>
          </a:p>
        </p:txBody>
      </p:sp>
      <p:sp>
        <p:nvSpPr>
          <p:cNvPr id="14" name="Rechteck 13"/>
          <p:cNvSpPr/>
          <p:nvPr/>
        </p:nvSpPr>
        <p:spPr>
          <a:xfrm>
            <a:off x="467544" y="2348880"/>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Light Gray,</a:t>
            </a:r>
          </a:p>
          <a:p>
            <a:pPr algn="ctr"/>
            <a:r>
              <a:rPr lang="en-US" sz="2000" dirty="0" err="1" smtClean="0">
                <a:latin typeface="Roboto" pitchFamily="2" charset="0"/>
                <a:ea typeface="Roboto" pitchFamily="2" charset="0"/>
              </a:rPr>
              <a:t>Rgb</a:t>
            </a:r>
            <a:r>
              <a:rPr lang="en-US" sz="2000" dirty="0" smtClean="0">
                <a:latin typeface="Roboto" pitchFamily="2" charset="0"/>
                <a:ea typeface="Roboto" pitchFamily="2" charset="0"/>
              </a:rPr>
              <a:t>,</a:t>
            </a:r>
            <a:br>
              <a:rPr lang="en-US" sz="2000" dirty="0" smtClean="0">
                <a:latin typeface="Roboto" pitchFamily="2" charset="0"/>
                <a:ea typeface="Roboto" pitchFamily="2" charset="0"/>
              </a:rPr>
            </a:br>
            <a:r>
              <a:rPr lang="en-US" sz="2000" dirty="0" smtClean="0">
                <a:latin typeface="Roboto" pitchFamily="2" charset="0"/>
                <a:ea typeface="Roboto" pitchFamily="2" charset="0"/>
              </a:rPr>
              <a:t>191,191,191</a:t>
            </a:r>
            <a:endParaRPr lang="de-DE" sz="2000" dirty="0">
              <a:latin typeface="Roboto" pitchFamily="2" charset="0"/>
              <a:ea typeface="Roboto" pitchFamily="2" charset="0"/>
            </a:endParaRPr>
          </a:p>
        </p:txBody>
      </p:sp>
      <p:sp>
        <p:nvSpPr>
          <p:cNvPr id="15" name="Rechteck 14"/>
          <p:cNvSpPr/>
          <p:nvPr/>
        </p:nvSpPr>
        <p:spPr>
          <a:xfrm>
            <a:off x="2627784" y="2348880"/>
            <a:ext cx="1800200" cy="1800200"/>
          </a:xfrm>
          <a:prstGeom prst="rect">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solidFill>
                  <a:schemeClr val="tx1">
                    <a:lumMod val="75000"/>
                    <a:lumOff val="25000"/>
                  </a:schemeClr>
                </a:solidFill>
                <a:latin typeface="Roboto" pitchFamily="2" charset="0"/>
                <a:ea typeface="Roboto" pitchFamily="2" charset="0"/>
              </a:rPr>
              <a:t>Dark Gray,</a:t>
            </a:r>
          </a:p>
          <a:p>
            <a:pPr algn="ctr"/>
            <a:r>
              <a:rPr lang="en-US" sz="2000" dirty="0" err="1" smtClean="0">
                <a:solidFill>
                  <a:schemeClr val="tx1">
                    <a:lumMod val="75000"/>
                    <a:lumOff val="25000"/>
                  </a:schemeClr>
                </a:solidFill>
                <a:latin typeface="Roboto" pitchFamily="2" charset="0"/>
                <a:ea typeface="Roboto" pitchFamily="2" charset="0"/>
              </a:rPr>
              <a:t>Rgb</a:t>
            </a:r>
            <a:r>
              <a:rPr lang="en-US" sz="2000" dirty="0" smtClean="0">
                <a:solidFill>
                  <a:schemeClr val="tx1">
                    <a:lumMod val="75000"/>
                    <a:lumOff val="25000"/>
                  </a:schemeClr>
                </a:solidFill>
                <a:latin typeface="Roboto" pitchFamily="2" charset="0"/>
                <a:ea typeface="Roboto" pitchFamily="2" charset="0"/>
              </a:rPr>
              <a:t>,</a:t>
            </a:r>
          </a:p>
          <a:p>
            <a:pPr algn="ctr"/>
            <a:r>
              <a:rPr lang="en-US" sz="2000" dirty="0" smtClean="0">
                <a:solidFill>
                  <a:schemeClr val="tx1">
                    <a:lumMod val="75000"/>
                    <a:lumOff val="25000"/>
                  </a:schemeClr>
                </a:solidFill>
                <a:latin typeface="Roboto" pitchFamily="2" charset="0"/>
                <a:ea typeface="Roboto" pitchFamily="2" charset="0"/>
              </a:rPr>
              <a:t>64,64,64</a:t>
            </a:r>
            <a:endParaRPr lang="de-DE" sz="2000" dirty="0">
              <a:solidFill>
                <a:schemeClr val="tx1">
                  <a:lumMod val="75000"/>
                  <a:lumOff val="25000"/>
                </a:schemeClr>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pPr algn="l"/>
            <a:r>
              <a:rPr lang="de-DE" sz="1200" dirty="0" smtClean="0">
                <a:latin typeface="Roboto" pitchFamily="2" charset="0"/>
                <a:ea typeface="Roboto" pitchFamily="2" charset="0"/>
              </a:rPr>
              <a:t>The blind </a:t>
            </a:r>
            <a:r>
              <a:rPr lang="de-DE" sz="1200" dirty="0" err="1" smtClean="0">
                <a:latin typeface="Roboto" pitchFamily="2" charset="0"/>
                <a:ea typeface="Roboto" pitchFamily="2" charset="0"/>
              </a:rPr>
              <a:t>men</a:t>
            </a:r>
            <a:r>
              <a:rPr lang="de-DE" sz="1200" dirty="0" smtClean="0">
                <a:latin typeface="Roboto" pitchFamily="2" charset="0"/>
                <a:ea typeface="Roboto" pitchFamily="2" charset="0"/>
              </a:rPr>
              <a:t> and the </a:t>
            </a:r>
            <a:r>
              <a:rPr lang="de-DE" sz="1200" dirty="0" err="1" smtClean="0">
                <a:latin typeface="Roboto" pitchFamily="2" charset="0"/>
                <a:ea typeface="Roboto" pitchFamily="2" charset="0"/>
              </a:rPr>
              <a:t>elephant</a:t>
            </a:r>
            <a:r>
              <a:rPr lang="de-DE" sz="1200" dirty="0" smtClean="0">
                <a:latin typeface="Roboto" pitchFamily="2" charset="0"/>
                <a:ea typeface="Roboto" pitchFamily="2" charset="0"/>
              </a:rPr>
              <a:t/>
            </a:r>
            <a:br>
              <a:rPr lang="de-DE" sz="1200" dirty="0" smtClean="0">
                <a:latin typeface="Roboto" pitchFamily="2" charset="0"/>
                <a:ea typeface="Roboto" pitchFamily="2" charset="0"/>
              </a:rPr>
            </a:br>
            <a:r>
              <a:rPr lang="de-AT" sz="1200" dirty="0" smtClean="0">
                <a:latin typeface="Roboto" pitchFamily="2" charset="0"/>
                <a:ea typeface="Roboto" pitchFamily="2" charset="0"/>
                <a:hlinkClick r:id="rId2"/>
              </a:rPr>
              <a:t>http://en.wikisource.org/wiki/The_poems_of_John_Godfrey_Saxe/The_Blind_Men_and_the_Elephant</a:t>
            </a:r>
            <a:r>
              <a:rPr lang="de-DE" sz="1200" dirty="0" smtClean="0">
                <a:latin typeface="Roboto" pitchFamily="2" charset="0"/>
                <a:ea typeface="Roboto" pitchFamily="2" charset="0"/>
              </a:rPr>
              <a:t/>
            </a:r>
            <a:br>
              <a:rPr lang="de-DE" sz="1200" dirty="0" smtClean="0">
                <a:latin typeface="Roboto" pitchFamily="2" charset="0"/>
                <a:ea typeface="Roboto" pitchFamily="2" charset="0"/>
              </a:rPr>
            </a:br>
            <a:r>
              <a:rPr lang="de-DE" sz="1200" dirty="0" smtClean="0">
                <a:latin typeface="Roboto" pitchFamily="2" charset="0"/>
                <a:ea typeface="Roboto" pitchFamily="2" charset="0"/>
              </a:rPr>
              <a:t/>
            </a:r>
            <a:br>
              <a:rPr lang="de-DE" sz="1200" dirty="0" smtClean="0">
                <a:latin typeface="Roboto" pitchFamily="2" charset="0"/>
                <a:ea typeface="Roboto" pitchFamily="2" charset="0"/>
              </a:rPr>
            </a:br>
            <a:r>
              <a:rPr lang="de-DE" sz="1200" dirty="0" err="1" smtClean="0">
                <a:latin typeface="Roboto" pitchFamily="2" charset="0"/>
                <a:ea typeface="Roboto" pitchFamily="2" charset="0"/>
              </a:rPr>
              <a:t>Elephant</a:t>
            </a:r>
            <a:r>
              <a:rPr lang="de-DE" sz="1200" dirty="0" smtClean="0">
                <a:latin typeface="Roboto" pitchFamily="2" charset="0"/>
                <a:ea typeface="Roboto" pitchFamily="2" charset="0"/>
              </a:rPr>
              <a:t/>
            </a:r>
            <a:br>
              <a:rPr lang="de-DE" sz="1200" dirty="0" smtClean="0">
                <a:latin typeface="Roboto" pitchFamily="2" charset="0"/>
                <a:ea typeface="Roboto" pitchFamily="2" charset="0"/>
              </a:rPr>
            </a:br>
            <a:r>
              <a:rPr lang="de-AT" sz="1200" dirty="0" smtClean="0">
                <a:latin typeface="Roboto" pitchFamily="2" charset="0"/>
                <a:ea typeface="Roboto" pitchFamily="2" charset="0"/>
                <a:hlinkClick r:id="rId3"/>
              </a:rPr>
              <a:t> http://inquiry111westminster.wikispaces.com/Blind%20men%20and%20an%20elephant</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err="1" smtClean="0">
                <a:latin typeface="Roboto" pitchFamily="2" charset="0"/>
                <a:ea typeface="Roboto" pitchFamily="2" charset="0"/>
              </a:rPr>
              <a:t>Inspired</a:t>
            </a:r>
            <a:r>
              <a:rPr lang="de-AT" sz="1200" dirty="0" smtClean="0">
                <a:latin typeface="Roboto" pitchFamily="2" charset="0"/>
                <a:ea typeface="Roboto" pitchFamily="2" charset="0"/>
              </a:rPr>
              <a:t> </a:t>
            </a:r>
            <a:r>
              <a:rPr lang="de-AT" sz="1200" dirty="0" err="1" smtClean="0">
                <a:latin typeface="Roboto" pitchFamily="2" charset="0"/>
                <a:ea typeface="Roboto" pitchFamily="2" charset="0"/>
              </a:rPr>
              <a:t>by</a:t>
            </a:r>
            <a:r>
              <a:rPr lang="de-AT" sz="1200" dirty="0" smtClean="0">
                <a:latin typeface="Roboto" pitchFamily="2" charset="0"/>
                <a:ea typeface="Roboto" pitchFamily="2" charset="0"/>
              </a:rPr>
              <a:t> and using the </a:t>
            </a:r>
            <a:r>
              <a:rPr lang="de-AT" sz="1200" dirty="0" err="1" smtClean="0">
                <a:latin typeface="Roboto" pitchFamily="2" charset="0"/>
                <a:ea typeface="Roboto" pitchFamily="2" charset="0"/>
              </a:rPr>
              <a:t>fonts</a:t>
            </a:r>
            <a:r>
              <a:rPr lang="de-AT" sz="1200" dirty="0" smtClean="0">
                <a:latin typeface="Roboto" pitchFamily="2" charset="0"/>
                <a:ea typeface="Roboto" pitchFamily="2" charset="0"/>
              </a:rPr>
              <a:t> </a:t>
            </a:r>
            <a:r>
              <a:rPr lang="de-AT" sz="1200" dirty="0" err="1" smtClean="0">
                <a:latin typeface="Roboto" pitchFamily="2" charset="0"/>
                <a:ea typeface="Roboto" pitchFamily="2" charset="0"/>
              </a:rPr>
              <a:t>suggested</a:t>
            </a:r>
            <a:r>
              <a:rPr lang="de-AT" sz="1200" dirty="0" smtClean="0">
                <a:latin typeface="Roboto" pitchFamily="2" charset="0"/>
                <a:ea typeface="Roboto" pitchFamily="2" charset="0"/>
              </a:rPr>
              <a:t> at</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4"/>
              </a:rPr>
              <a:t>http://www.labnol.org/software/tutorials/advice-select-best-fonts-for-powerpoint-presentation-slides/3355/</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Duck </a:t>
            </a:r>
            <a:r>
              <a:rPr lang="de-AT" sz="1200" dirty="0" err="1" smtClean="0">
                <a:latin typeface="Roboto" pitchFamily="2" charset="0"/>
                <a:ea typeface="Roboto" pitchFamily="2" charset="0"/>
              </a:rPr>
              <a:t>Duck</a:t>
            </a:r>
            <a:r>
              <a:rPr lang="de-AT" sz="1200" dirty="0" smtClean="0">
                <a:latin typeface="Roboto" pitchFamily="2" charset="0"/>
                <a:ea typeface="Roboto" pitchFamily="2" charset="0"/>
              </a:rPr>
              <a:t> </a:t>
            </a:r>
            <a:r>
              <a:rPr lang="de-AT" sz="1200" dirty="0" err="1" smtClean="0">
                <a:latin typeface="Roboto" pitchFamily="2" charset="0"/>
                <a:ea typeface="Roboto" pitchFamily="2" charset="0"/>
              </a:rPr>
              <a:t>Duck</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5"/>
              </a:rPr>
              <a:t> http://geekandpoke.typepad.com/geekandpoke/2012/03/static-typing.html</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err="1" smtClean="0">
                <a:latin typeface="Roboto" pitchFamily="2" charset="0"/>
                <a:ea typeface="Roboto" pitchFamily="2" charset="0"/>
              </a:rPr>
              <a:t>Rapist</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6"/>
              </a:rPr>
              <a:t> http://rasmussenanders.blogspot.de/2011/03/catholic-priests-raping-nuns.html</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Bundeswehr</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7"/>
              </a:rPr>
              <a:t>http://www.bmlv.gv.at/download_archiv/photos/inlandseinsatz/images/hochwasser_august_26.jpg</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err="1" smtClean="0">
                <a:latin typeface="Roboto" pitchFamily="2" charset="0"/>
                <a:ea typeface="Roboto" pitchFamily="2" charset="0"/>
              </a:rPr>
              <a:t>Complaints</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8"/>
              </a:rPr>
              <a:t>http://wayne.usschesapeake.org/wp-content/uploads/2011/06/Shout.png</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err="1" smtClean="0">
                <a:latin typeface="Roboto" pitchFamily="2" charset="0"/>
                <a:ea typeface="Roboto" pitchFamily="2" charset="0"/>
              </a:rPr>
              <a:t>Apologies</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9"/>
              </a:rPr>
              <a:t>http://www.5lovelanguages.com/learn-the-languages/the-five-languages-of-apology/</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Signature Survey</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10"/>
              </a:rPr>
              <a:t> http://c2.com/doc/SignatureSurvey/ </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endParaRPr lang="en-US" sz="12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pPr algn="l"/>
            <a:r>
              <a:rPr lang="de-AT" sz="1200" dirty="0" err="1" smtClean="0">
                <a:latin typeface="Roboto" pitchFamily="2" charset="0"/>
                <a:ea typeface="Roboto" pitchFamily="2" charset="0"/>
              </a:rPr>
              <a:t>Inspired</a:t>
            </a:r>
            <a:r>
              <a:rPr lang="de-AT" sz="1200" dirty="0" smtClean="0">
                <a:latin typeface="Roboto" pitchFamily="2" charset="0"/>
                <a:ea typeface="Roboto" pitchFamily="2" charset="0"/>
              </a:rPr>
              <a:t> </a:t>
            </a:r>
            <a:r>
              <a:rPr lang="de-AT" sz="1200" dirty="0" err="1" smtClean="0">
                <a:latin typeface="Roboto" pitchFamily="2" charset="0"/>
                <a:ea typeface="Roboto" pitchFamily="2" charset="0"/>
              </a:rPr>
              <a:t>by</a:t>
            </a:r>
            <a:r>
              <a:rPr lang="de-AT" sz="1200" dirty="0" smtClean="0">
                <a:latin typeface="Roboto" pitchFamily="2" charset="0"/>
                <a:ea typeface="Roboto" pitchFamily="2" charset="0"/>
              </a:rPr>
              <a:t> and using the </a:t>
            </a:r>
            <a:r>
              <a:rPr lang="de-AT" sz="1200" dirty="0" err="1" smtClean="0">
                <a:latin typeface="Roboto" pitchFamily="2" charset="0"/>
                <a:ea typeface="Roboto" pitchFamily="2" charset="0"/>
              </a:rPr>
              <a:t>fonts</a:t>
            </a:r>
            <a:r>
              <a:rPr lang="de-AT" sz="1200" dirty="0" smtClean="0">
                <a:latin typeface="Roboto" pitchFamily="2" charset="0"/>
                <a:ea typeface="Roboto" pitchFamily="2" charset="0"/>
              </a:rPr>
              <a:t> </a:t>
            </a:r>
            <a:r>
              <a:rPr lang="de-AT" sz="1200" dirty="0" err="1" smtClean="0">
                <a:latin typeface="Roboto" pitchFamily="2" charset="0"/>
                <a:ea typeface="Roboto" pitchFamily="2" charset="0"/>
              </a:rPr>
              <a:t>suggested</a:t>
            </a:r>
            <a:r>
              <a:rPr lang="de-AT" sz="1200" dirty="0" smtClean="0">
                <a:latin typeface="Roboto" pitchFamily="2" charset="0"/>
                <a:ea typeface="Roboto" pitchFamily="2" charset="0"/>
              </a:rPr>
              <a:t> at</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2"/>
              </a:rPr>
              <a:t>http://www.labnol.org/software/tutorials/advice-select-best-fonts-for-powerpoint-presentation-slides/3355/</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err="1" smtClean="0">
                <a:latin typeface="Roboto" pitchFamily="2" charset="0"/>
                <a:ea typeface="Roboto" pitchFamily="2" charset="0"/>
              </a:rPr>
              <a:t>Health</a:t>
            </a:r>
            <a:r>
              <a:rPr lang="de-AT" sz="1200" dirty="0">
                <a:latin typeface="Roboto" pitchFamily="2" charset="0"/>
                <a:ea typeface="Roboto" pitchFamily="2" charset="0"/>
              </a:rPr>
              <a:t/>
            </a:r>
            <a:br>
              <a:rPr lang="de-AT" sz="1200" dirty="0">
                <a:latin typeface="Roboto" pitchFamily="2" charset="0"/>
                <a:ea typeface="Roboto" pitchFamily="2" charset="0"/>
              </a:rPr>
            </a:br>
            <a:r>
              <a:rPr lang="de-DE" sz="1200" dirty="0">
                <a:latin typeface="Roboto" pitchFamily="2" charset="0"/>
                <a:ea typeface="Roboto" pitchFamily="2" charset="0"/>
                <a:hlinkClick r:id="rId3"/>
              </a:rPr>
              <a:t>http://thenounproject.com/noun/first-aid</a:t>
            </a:r>
            <a:r>
              <a:rPr lang="de-DE" sz="1200">
                <a:latin typeface="Roboto" pitchFamily="2" charset="0"/>
                <a:ea typeface="Roboto" pitchFamily="2" charset="0"/>
                <a:hlinkClick r:id="rId3"/>
              </a:rPr>
              <a:t>/#</a:t>
            </a:r>
            <a:r>
              <a:rPr lang="de-DE" sz="1200" smtClean="0">
                <a:latin typeface="Roboto" pitchFamily="2" charset="0"/>
                <a:ea typeface="Roboto" pitchFamily="2" charset="0"/>
                <a:hlinkClick r:id="rId3"/>
              </a:rPr>
              <a:t>icon-No2208</a:t>
            </a:r>
            <a:r>
              <a:rPr lang="de-DE" sz="1200" dirty="0">
                <a:latin typeface="Roboto" pitchFamily="2" charset="0"/>
                <a:ea typeface="Roboto" pitchFamily="2" charset="0"/>
              </a:rPr>
              <a:t/>
            </a:r>
            <a:br>
              <a:rPr lang="de-DE" sz="1200" dirty="0">
                <a:latin typeface="Roboto" pitchFamily="2" charset="0"/>
                <a:ea typeface="Roboto" pitchFamily="2" charset="0"/>
              </a:rPr>
            </a:br>
            <a:r>
              <a:rPr lang="de-DE" sz="1200" dirty="0">
                <a:latin typeface="Roboto" pitchFamily="2" charset="0"/>
                <a:ea typeface="Roboto" pitchFamily="2" charset="0"/>
              </a:rPr>
              <a:t/>
            </a:r>
            <a:br>
              <a:rPr lang="de-DE" sz="1200" dirty="0">
                <a:latin typeface="Roboto" pitchFamily="2" charset="0"/>
                <a:ea typeface="Roboto" pitchFamily="2" charset="0"/>
              </a:rPr>
            </a:br>
            <a:r>
              <a:rPr lang="de-DE" sz="1200" dirty="0" smtClean="0">
                <a:latin typeface="Roboto" pitchFamily="2" charset="0"/>
                <a:ea typeface="Roboto" pitchFamily="2" charset="0"/>
              </a:rPr>
              <a:t>Andy Palmer on Singletons</a:t>
            </a:r>
            <a:br>
              <a:rPr lang="de-DE" sz="1200" dirty="0" smtClean="0">
                <a:latin typeface="Roboto" pitchFamily="2" charset="0"/>
                <a:ea typeface="Roboto" pitchFamily="2" charset="0"/>
              </a:rPr>
            </a:br>
            <a:r>
              <a:rPr lang="de-DE" sz="1200" dirty="0" smtClean="0">
                <a:latin typeface="Roboto" pitchFamily="2" charset="0"/>
                <a:ea typeface="Roboto" pitchFamily="2" charset="0"/>
                <a:hlinkClick r:id="rId4"/>
              </a:rPr>
              <a:t>http</a:t>
            </a:r>
            <a:r>
              <a:rPr lang="de-DE" sz="1200" dirty="0">
                <a:latin typeface="Roboto" pitchFamily="2" charset="0"/>
                <a:ea typeface="Roboto" pitchFamily="2" charset="0"/>
                <a:hlinkClick r:id="rId4"/>
              </a:rPr>
              <a:t>://andypalmer.com/2008/05/singletons/</a:t>
            </a:r>
            <a:endParaRPr lang="en-US" sz="1200" dirty="0">
              <a:latin typeface="Roboto" pitchFamily="2" charset="0"/>
              <a:ea typeface="Roboto" pitchFamily="2" charset="0"/>
            </a:endParaRPr>
          </a:p>
        </p:txBody>
      </p:sp>
    </p:spTree>
    <p:extLst>
      <p:ext uri="{BB962C8B-B14F-4D97-AF65-F5344CB8AC3E}">
        <p14:creationId xmlns:p14="http://schemas.microsoft.com/office/powerpoint/2010/main" val="38611241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descr="Heidelberg_Uni_Logo.jpg"/>
          <p:cNvPicPr>
            <a:picLocks noChangeAspect="1"/>
          </p:cNvPicPr>
          <p:nvPr/>
        </p:nvPicPr>
        <p:blipFill>
          <a:blip r:embed="rId2" cstate="print"/>
          <a:stretch>
            <a:fillRect/>
          </a:stretch>
        </p:blipFill>
        <p:spPr>
          <a:xfrm>
            <a:off x="2699792" y="476672"/>
            <a:ext cx="3656484" cy="3672408"/>
          </a:xfrm>
          <a:prstGeom prst="rect">
            <a:avLst/>
          </a:prstGeom>
        </p:spPr>
      </p:pic>
      <p:sp>
        <p:nvSpPr>
          <p:cNvPr id="10" name="Textfeld 9"/>
          <p:cNvSpPr txBox="1"/>
          <p:nvPr/>
        </p:nvSpPr>
        <p:spPr>
          <a:xfrm>
            <a:off x="3635896" y="4303455"/>
            <a:ext cx="1872208" cy="2554545"/>
          </a:xfrm>
          <a:prstGeom prst="rect">
            <a:avLst/>
          </a:prstGeom>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l-GR" sz="16600" b="0" i="0" u="none" strike="noStrike" kern="1200" cap="none" spc="0" normalizeH="0" baseline="0" noProof="0" dirty="0" smtClean="0">
                <a:ln w="19050">
                  <a:noFill/>
                </a:ln>
                <a:solidFill>
                  <a:schemeClr val="tx1">
                    <a:lumMod val="75000"/>
                    <a:lumOff val="25000"/>
                  </a:schemeClr>
                </a:solidFill>
                <a:uLnTx/>
                <a:uFillTx/>
                <a:latin typeface="Cambria" pitchFamily="18" charset="0"/>
                <a:cs typeface="Arial" pitchFamily="34" charset="0"/>
              </a:rPr>
              <a:t>Ψ</a:t>
            </a:r>
            <a:endParaRPr kumimoji="0" lang="en-US" sz="16600" b="0" i="0" u="none" strike="noStrike" kern="1200" cap="none" spc="0" normalizeH="0" baseline="0" noProof="0" dirty="0" smtClean="0">
              <a:ln w="19050">
                <a:noFill/>
              </a:ln>
              <a:solidFill>
                <a:schemeClr val="tx1">
                  <a:lumMod val="75000"/>
                  <a:lumOff val="25000"/>
                </a:schemeClr>
              </a:solidFill>
              <a:uLnTx/>
              <a:uFillTx/>
              <a:latin typeface="Cambria" pitchFamily="18" charset="0"/>
              <a:cs typeface="Arial"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t>Empathie</a:t>
            </a:r>
            <a:endParaRPr lang="en-US" dirty="0"/>
          </a:p>
        </p:txBody>
      </p:sp>
      <p:sp>
        <p:nvSpPr>
          <p:cNvPr id="5" name="Textplatzhalter 4"/>
          <p:cNvSpPr>
            <a:spLocks noGrp="1"/>
          </p:cNvSpPr>
          <p:nvPr>
            <p:ph type="body" sz="quarter" idx="11"/>
          </p:nvPr>
        </p:nvSpPr>
        <p:spPr/>
        <p:txBody>
          <a:bodyPr/>
          <a:lstStyle/>
          <a:p>
            <a:r>
              <a:rPr lang="en-US" dirty="0" smtClean="0"/>
              <a:t>Von Person </a:t>
            </a:r>
            <a:r>
              <a:rPr lang="en-US" dirty="0" err="1" smtClean="0"/>
              <a:t>zu</a:t>
            </a:r>
            <a:r>
              <a:rPr lang="en-US" dirty="0" smtClean="0"/>
              <a:t> Person</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Empathy is the </a:t>
            </a:r>
            <a:r>
              <a:rPr lang="en-US" dirty="0" smtClean="0">
                <a:solidFill>
                  <a:srgbClr val="FF00FF"/>
                </a:solidFill>
              </a:rPr>
              <a:t>capacity</a:t>
            </a:r>
            <a:r>
              <a:rPr lang="en-US" dirty="0" smtClean="0"/>
              <a:t> to think and </a:t>
            </a:r>
            <a:r>
              <a:rPr lang="en-US" dirty="0" smtClean="0">
                <a:solidFill>
                  <a:srgbClr val="FF00FF"/>
                </a:solidFill>
              </a:rPr>
              <a:t>feel</a:t>
            </a:r>
            <a:r>
              <a:rPr lang="en-US" dirty="0" smtClean="0"/>
              <a:t> oneself into the inner life of another </a:t>
            </a:r>
            <a:r>
              <a:rPr lang="en-US" dirty="0" smtClean="0">
                <a:solidFill>
                  <a:srgbClr val="FF00FF"/>
                </a:solidFill>
              </a:rPr>
              <a:t>person</a:t>
            </a:r>
            <a:endParaRPr lang="en-US" dirty="0">
              <a:solidFill>
                <a:srgbClr val="FF00FF"/>
              </a:solidFill>
            </a:endParaRPr>
          </a:p>
        </p:txBody>
      </p:sp>
      <p:sp>
        <p:nvSpPr>
          <p:cNvPr id="4" name="Textfeld 3"/>
          <p:cNvSpPr txBox="1"/>
          <p:nvPr/>
        </p:nvSpPr>
        <p:spPr>
          <a:xfrm>
            <a:off x="6732240" y="5693767"/>
            <a:ext cx="2160240" cy="615553"/>
          </a:xfrm>
          <a:prstGeom prst="rect">
            <a:avLst/>
          </a:prstGeom>
        </p:spPr>
        <p:txBody>
          <a:bodyPr wrap="square" lIns="0" tIns="0" rIns="0" bIns="0" rtlCol="0" anchor="b" anchorCtr="1">
            <a:spAutoFit/>
          </a:bodyPr>
          <a:lstStyle/>
          <a:p>
            <a:pPr algn="r">
              <a:spcBef>
                <a:spcPct val="20000"/>
              </a:spcBef>
            </a:pPr>
            <a:r>
              <a:rPr lang="de-AT" sz="2000" dirty="0" smtClean="0">
                <a:solidFill>
                  <a:schemeClr val="tx1">
                    <a:lumMod val="50000"/>
                    <a:lumOff val="50000"/>
                  </a:schemeClr>
                </a:solidFill>
                <a:latin typeface="Roboto" pitchFamily="2" charset="0"/>
                <a:ea typeface="Roboto" pitchFamily="2" charset="0"/>
              </a:rPr>
              <a:t>Heinz </a:t>
            </a:r>
            <a:r>
              <a:rPr lang="de-AT" sz="2000" dirty="0" err="1" smtClean="0">
                <a:solidFill>
                  <a:schemeClr val="tx1">
                    <a:lumMod val="50000"/>
                    <a:lumOff val="50000"/>
                  </a:schemeClr>
                </a:solidFill>
                <a:latin typeface="Roboto" pitchFamily="2" charset="0"/>
                <a:ea typeface="Roboto" pitchFamily="2" charset="0"/>
              </a:rPr>
              <a:t>Kohut</a:t>
            </a:r>
            <a:r>
              <a:rPr lang="de-AT" sz="2000" dirty="0" smtClean="0">
                <a:solidFill>
                  <a:schemeClr val="tx1">
                    <a:lumMod val="50000"/>
                    <a:lumOff val="50000"/>
                  </a:schemeClr>
                </a:solidFill>
                <a:latin typeface="Roboto" pitchFamily="2" charset="0"/>
                <a:ea typeface="Roboto" pitchFamily="2" charset="0"/>
              </a:rPr>
              <a:t/>
            </a:r>
            <a:br>
              <a:rPr lang="de-AT" sz="2000" dirty="0" smtClean="0">
                <a:solidFill>
                  <a:schemeClr val="tx1">
                    <a:lumMod val="50000"/>
                    <a:lumOff val="50000"/>
                  </a:schemeClr>
                </a:solidFill>
                <a:latin typeface="Roboto" pitchFamily="2" charset="0"/>
                <a:ea typeface="Roboto" pitchFamily="2" charset="0"/>
              </a:rPr>
            </a:br>
            <a:r>
              <a:rPr lang="de-AT" sz="2000" dirty="0" smtClean="0">
                <a:solidFill>
                  <a:schemeClr val="tx1">
                    <a:lumMod val="50000"/>
                    <a:lumOff val="50000"/>
                  </a:schemeClr>
                </a:solidFill>
                <a:latin typeface="Roboto" pitchFamily="2" charset="0"/>
                <a:ea typeface="Roboto" pitchFamily="2" charset="0"/>
              </a:rPr>
              <a:t>Psychoanalyst</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3635896" y="2492896"/>
            <a:ext cx="1800200" cy="1800200"/>
          </a:xfrm>
          <a:prstGeom prst="rect">
            <a:avLst/>
          </a:prstGeom>
          <a:solidFill>
            <a:srgbClr val="00D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2000" dirty="0" err="1" smtClean="0">
                <a:latin typeface="Roboto" pitchFamily="2" charset="0"/>
                <a:ea typeface="Roboto" pitchFamily="2" charset="0"/>
              </a:rPr>
              <a:t>Boundaries</a:t>
            </a:r>
            <a:endParaRPr lang="de-DE" sz="2000" dirty="0">
              <a:latin typeface="Roboto" pitchFamily="2" charset="0"/>
              <a:ea typeface="Roboto" pitchFamily="2" charset="0"/>
            </a:endParaRPr>
          </a:p>
        </p:txBody>
      </p:sp>
      <p:sp>
        <p:nvSpPr>
          <p:cNvPr id="26" name="Rechteck 25"/>
          <p:cNvSpPr/>
          <p:nvPr/>
        </p:nvSpPr>
        <p:spPr>
          <a:xfrm>
            <a:off x="1475656" y="2492896"/>
            <a:ext cx="1800200" cy="1800200"/>
          </a:xfrm>
          <a:prstGeom prst="rect">
            <a:avLst/>
          </a:prstGeom>
          <a:solidFill>
            <a:srgbClr val="FF00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Emotions</a:t>
            </a:r>
            <a:endParaRPr lang="de-DE" sz="2000" dirty="0">
              <a:latin typeface="Roboto" pitchFamily="2" charset="0"/>
              <a:ea typeface="Roboto" pitchFamily="2" charset="0"/>
            </a:endParaRPr>
          </a:p>
        </p:txBody>
      </p:sp>
      <p:sp>
        <p:nvSpPr>
          <p:cNvPr id="14" name="Rechteck 13"/>
          <p:cNvSpPr/>
          <p:nvPr/>
        </p:nvSpPr>
        <p:spPr>
          <a:xfrm>
            <a:off x="5796136" y="2492896"/>
            <a:ext cx="1800200" cy="1800200"/>
          </a:xfrm>
          <a:prstGeom prst="rect">
            <a:avLst/>
          </a:prstGeom>
          <a:solidFill>
            <a:srgbClr val="00B7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2000" dirty="0" smtClean="0">
                <a:latin typeface="Roboto" pitchFamily="2" charset="0"/>
                <a:ea typeface="Roboto" pitchFamily="2" charset="0"/>
              </a:rPr>
              <a:t>Language</a:t>
            </a:r>
            <a:endParaRPr lang="de-DE" sz="2000" dirty="0">
              <a:latin typeface="Roboto" pitchFamily="2" charset="0"/>
              <a:ea typeface="Roboto" pitchFamily="2" charset="0"/>
            </a:endParaRPr>
          </a:p>
        </p:txBody>
      </p:sp>
    </p:spTree>
    <p:extLst>
      <p:ext uri="{BB962C8B-B14F-4D97-AF65-F5344CB8AC3E}">
        <p14:creationId xmlns:p14="http://schemas.microsoft.com/office/powerpoint/2010/main" val="5440313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rgbClr val="00D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rgbClr val="00DB00"/>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Segregation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rgbClr val="FF00FF"/>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rgbClr val="FF00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rgbClr val="00B7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rgbClr val="FF00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rgbClr val="00DB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rgbClr val="00B7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Segregation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rgbClr val="00B7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rgbClr val="00B7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extLst>
      <p:ext uri="{BB962C8B-B14F-4D97-AF65-F5344CB8AC3E}">
        <p14:creationId xmlns:p14="http://schemas.microsoft.com/office/powerpoint/2010/main" val="12155247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9600" dirty="0" err="1" smtClean="0">
                <a:solidFill>
                  <a:srgbClr val="00B7FF"/>
                </a:solidFill>
              </a:rPr>
              <a:t>Erst</a:t>
            </a:r>
            <a:r>
              <a:rPr lang="en-US" sz="9600" dirty="0" smtClean="0">
                <a:solidFill>
                  <a:srgbClr val="00B7FF"/>
                </a:solidFill>
              </a:rPr>
              <a:t> mal </a:t>
            </a:r>
            <a:r>
              <a:rPr lang="en-US" sz="9600" dirty="0" err="1" smtClean="0">
                <a:solidFill>
                  <a:srgbClr val="00B7FF"/>
                </a:solidFill>
              </a:rPr>
              <a:t>einfach</a:t>
            </a:r>
            <a:endParaRPr lang="en-US" sz="9600" dirty="0">
              <a:solidFill>
                <a:srgbClr val="00B7FF"/>
              </a:solidFill>
            </a:endParaRPr>
          </a:p>
        </p:txBody>
      </p:sp>
      <p:sp>
        <p:nvSpPr>
          <p:cNvPr id="4" name="Textplatzhalter 3"/>
          <p:cNvSpPr>
            <a:spLocks noGrp="1"/>
          </p:cNvSpPr>
          <p:nvPr>
            <p:ph type="body" sz="quarter" idx="10"/>
          </p:nvPr>
        </p:nvSpPr>
        <p:spPr/>
        <p:txBody>
          <a:bodyPr/>
          <a:lstStyle/>
          <a:p>
            <a:r>
              <a:rPr lang="de-DE" dirty="0" smtClean="0"/>
              <a:t>Simple First!</a:t>
            </a:r>
            <a:endParaRPr lang="en-US" dirty="0"/>
          </a:p>
        </p:txBody>
      </p:sp>
      <p:sp>
        <p:nvSpPr>
          <p:cNvPr id="5" name="Textplatzhalter 4"/>
          <p:cNvSpPr>
            <a:spLocks noGrp="1"/>
          </p:cNvSpPr>
          <p:nvPr>
            <p:ph type="body" sz="quarter" idx="11"/>
          </p:nvPr>
        </p:nvSpPr>
        <p:spPr/>
        <p:txBody>
          <a:bodyPr/>
          <a:lstStyle/>
          <a:p>
            <a:r>
              <a:rPr lang="en-US" dirty="0" err="1" smtClean="0"/>
              <a:t>Richtig</a:t>
            </a:r>
            <a:r>
              <a:rPr lang="en-US" dirty="0" smtClean="0"/>
              <a:t> </a:t>
            </a:r>
            <a:r>
              <a:rPr lang="en-US" dirty="0" err="1" smtClean="0"/>
              <a:t>schwer</a:t>
            </a:r>
            <a:r>
              <a:rPr lang="en-US" dirty="0" smtClean="0"/>
              <a:t>!</a:t>
            </a:r>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staticTyping.jpg"/>
          <p:cNvPicPr>
            <a:picLocks noChangeAspect="1"/>
          </p:cNvPicPr>
          <p:nvPr/>
        </p:nvPicPr>
        <p:blipFill>
          <a:blip r:embed="rId3" cstate="print"/>
          <a:stretch>
            <a:fillRect/>
          </a:stretch>
        </p:blipFill>
        <p:spPr>
          <a:xfrm>
            <a:off x="2267744" y="168478"/>
            <a:ext cx="4608512" cy="6521044"/>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3200" b="1" dirty="0" smtClean="0">
                <a:solidFill>
                  <a:srgbClr val="00DB00"/>
                </a:solidFill>
                <a:latin typeface="Consolas" pitchFamily="49" charset="0"/>
                <a:ea typeface="Roboto" pitchFamily="2" charset="0"/>
                <a:cs typeface="Consolas" pitchFamily="49" charset="0"/>
              </a:rPr>
              <a:t>C#</a:t>
            </a: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chemeClr val="bg1"/>
                </a:solidFill>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 = </a:t>
            </a:r>
            <a:r>
              <a:rPr lang="en-US" sz="2400" b="1" dirty="0" smtClean="0">
                <a:latin typeface="Consolas" pitchFamily="49" charset="0"/>
                <a:ea typeface="Roboto" pitchFamily="2" charset="0"/>
                <a:cs typeface="Consolas" pitchFamily="49" charset="0"/>
              </a:rPr>
              <a:t>new</a:t>
            </a: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3200" b="1" dirty="0" smtClean="0">
                <a:solidFill>
                  <a:srgbClr val="00DB00"/>
                </a:solidFill>
                <a:latin typeface="Consolas" pitchFamily="49" charset="0"/>
                <a:ea typeface="Roboto" pitchFamily="2" charset="0"/>
                <a:cs typeface="Consolas" pitchFamily="49" charset="0"/>
              </a:rPr>
              <a:t>Python</a:t>
            </a: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duck = </a:t>
            </a:r>
            <a:r>
              <a:rPr lang="en-US" sz="2400" b="1" dirty="0" smtClean="0">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3200" b="1" dirty="0" smtClean="0">
                <a:solidFill>
                  <a:srgbClr val="00DB00"/>
                </a:solidFill>
                <a:latin typeface="Consolas" pitchFamily="49" charset="0"/>
                <a:ea typeface="Roboto" pitchFamily="2" charset="0"/>
                <a:cs typeface="Consolas" pitchFamily="49" charset="0"/>
              </a:rPr>
              <a:t>C# - DRY</a:t>
            </a: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err="1" smtClean="0">
                <a:solidFill>
                  <a:srgbClr val="FF00FF"/>
                </a:solidFill>
                <a:latin typeface="Consolas" pitchFamily="49" charset="0"/>
                <a:ea typeface="Roboto" pitchFamily="2" charset="0"/>
                <a:cs typeface="Consolas" pitchFamily="49" charset="0"/>
              </a:rPr>
              <a:t>var</a:t>
            </a:r>
            <a:r>
              <a:rPr lang="en-US" sz="2400" b="1" dirty="0" smtClean="0">
                <a:latin typeface="Consolas" pitchFamily="49" charset="0"/>
                <a:ea typeface="Roboto" pitchFamily="2" charset="0"/>
                <a:cs typeface="Consolas" pitchFamily="49" charset="0"/>
              </a:rPr>
              <a:t> </a:t>
            </a:r>
            <a:r>
              <a:rPr lang="en-US" sz="2400" b="1" dirty="0" smtClean="0">
                <a:solidFill>
                  <a:schemeClr val="bg1"/>
                </a:solidFill>
                <a:latin typeface="Consolas" pitchFamily="49" charset="0"/>
                <a:ea typeface="Roboto" pitchFamily="2" charset="0"/>
                <a:cs typeface="Consolas" pitchFamily="49" charset="0"/>
              </a:rPr>
              <a:t>duck = </a:t>
            </a:r>
            <a:r>
              <a:rPr lang="en-US" sz="2400" b="1" dirty="0" smtClean="0">
                <a:latin typeface="Consolas" pitchFamily="49" charset="0"/>
                <a:ea typeface="Roboto" pitchFamily="2" charset="0"/>
                <a:cs typeface="Consolas" pitchFamily="49" charset="0"/>
              </a:rPr>
              <a:t>new</a:t>
            </a: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9600" dirty="0" smtClean="0"/>
              <a:t>Informatik</a:t>
            </a:r>
            <a:endParaRPr lang="en-US" sz="9600" dirty="0"/>
          </a:p>
        </p:txBody>
      </p:sp>
      <p:sp>
        <p:nvSpPr>
          <p:cNvPr id="5" name="Textplatzhalter 4"/>
          <p:cNvSpPr>
            <a:spLocks noGrp="1"/>
          </p:cNvSpPr>
          <p:nvPr>
            <p:ph type="body" sz="quarter" idx="11"/>
          </p:nvPr>
        </p:nvSpPr>
        <p:spPr/>
        <p:txBody>
          <a:bodyPr/>
          <a:lstStyle/>
          <a:p>
            <a:r>
              <a:rPr lang="de-DE" dirty="0" smtClean="0"/>
              <a:t>Keine Naturwissenschaft</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solidFill>
                  <a:srgbClr val="00B7FF"/>
                </a:solidFill>
              </a:rPr>
              <a:t>Zug.un.glück</a:t>
            </a:r>
            <a:endParaRPr lang="en-US" dirty="0">
              <a:solidFill>
                <a:srgbClr val="00B7FF"/>
              </a:solidFill>
            </a:endParaRPr>
          </a:p>
        </p:txBody>
      </p:sp>
      <p:sp>
        <p:nvSpPr>
          <p:cNvPr id="9" name="Textplatzhalter 8"/>
          <p:cNvSpPr>
            <a:spLocks noGrp="1"/>
          </p:cNvSpPr>
          <p:nvPr>
            <p:ph type="body" sz="quarter" idx="10"/>
          </p:nvPr>
        </p:nvSpPr>
        <p:spPr/>
        <p:txBody>
          <a:bodyPr/>
          <a:lstStyle/>
          <a:p>
            <a:r>
              <a:rPr lang="en-US" dirty="0" smtClean="0"/>
              <a:t>Es </a:t>
            </a:r>
            <a:r>
              <a:rPr lang="en-US" dirty="0" err="1" smtClean="0"/>
              <a:t>steht</a:t>
            </a:r>
            <a:r>
              <a:rPr lang="en-US" dirty="0" smtClean="0"/>
              <a:t> </a:t>
            </a:r>
            <a:r>
              <a:rPr lang="en-US" dirty="0" err="1" smtClean="0"/>
              <a:t>ein</a:t>
            </a:r>
            <a:endParaRPr lang="en-US" dirty="0"/>
          </a:p>
        </p:txBody>
      </p:sp>
      <p:sp>
        <p:nvSpPr>
          <p:cNvPr id="10" name="Textplatzhalter 9"/>
          <p:cNvSpPr>
            <a:spLocks noGrp="1"/>
          </p:cNvSpPr>
          <p:nvPr>
            <p:ph type="body" sz="quarter" idx="11"/>
          </p:nvPr>
        </p:nvSpPr>
        <p:spPr/>
        <p:txBody>
          <a:bodyPr/>
          <a:lstStyle/>
          <a:p>
            <a:r>
              <a:rPr lang="en-US" dirty="0" err="1" smtClean="0"/>
              <a:t>bevor</a:t>
            </a: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00B7FF"/>
                </a:solidFill>
              </a:rPr>
              <a:t>Don’t ASK</a:t>
            </a:r>
            <a:endParaRPr lang="en-US" dirty="0">
              <a:solidFill>
                <a:srgbClr val="00B7FF"/>
              </a:solidFill>
            </a:endParaRPr>
          </a:p>
        </p:txBody>
      </p:sp>
      <p:sp>
        <p:nvSpPr>
          <p:cNvPr id="3" name="Textplatzhalter 2"/>
          <p:cNvSpPr>
            <a:spLocks noGrp="1"/>
          </p:cNvSpPr>
          <p:nvPr>
            <p:ph type="body" sz="quarter" idx="10"/>
          </p:nvPr>
        </p:nvSpPr>
        <p:spPr/>
        <p:txBody>
          <a:bodyPr/>
          <a:lstStyle/>
          <a:p>
            <a:r>
              <a:rPr lang="en-US" dirty="0" smtClean="0"/>
              <a:t>Tell.</a:t>
            </a:r>
            <a:endParaRPr lang="en-US" dirty="0"/>
          </a:p>
        </p:txBody>
      </p:sp>
      <p:sp>
        <p:nvSpPr>
          <p:cNvPr id="4" name="Textplatzhalter 3"/>
          <p:cNvSpPr>
            <a:spLocks noGrp="1"/>
          </p:cNvSpPr>
          <p:nvPr>
            <p:ph type="body" sz="quarter" idx="11"/>
          </p:nvPr>
        </p:nvSpPr>
        <p:spPr/>
        <p:txBody>
          <a:bodyPr/>
          <a:lstStyle/>
          <a:p>
            <a:r>
              <a:rPr lang="en-US" dirty="0" smtClean="0"/>
              <a:t>Or: The Law of Demeter</a:t>
            </a:r>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Johannes Hofmeister\Desktop\demeter-sortiment.jpg"/>
          <p:cNvPicPr>
            <a:picLocks noChangeAspect="1" noChangeArrowheads="1"/>
          </p:cNvPicPr>
          <p:nvPr/>
        </p:nvPicPr>
        <p:blipFill>
          <a:blip r:embed="rId2" cstate="print"/>
          <a:srcRect/>
          <a:stretch>
            <a:fillRect/>
          </a:stretch>
        </p:blipFill>
        <p:spPr bwMode="auto">
          <a:xfrm>
            <a:off x="0" y="0"/>
            <a:ext cx="9144000" cy="6858001"/>
          </a:xfrm>
          <a:prstGeom prst="rect">
            <a:avLst/>
          </a:prstGeom>
          <a:noFill/>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if</a:t>
            </a:r>
            <a:r>
              <a:rPr lang="en-US" sz="2400" b="1" dirty="0" smtClean="0">
                <a:solidFill>
                  <a:schemeClr val="bg1"/>
                </a:solidFill>
                <a:latin typeface="Consolas" pitchFamily="49" charset="0"/>
                <a:ea typeface="Roboto" pitchFamily="2" charset="0"/>
                <a:cs typeface="Consolas" pitchFamily="49" charset="0"/>
              </a:rPr>
              <a:t>(</a:t>
            </a:r>
            <a:r>
              <a:rPr lang="en-US" sz="2400" b="1" dirty="0" err="1" smtClean="0">
                <a:solidFill>
                  <a:srgbClr val="FF00FF"/>
                </a:solidFill>
                <a:latin typeface="Consolas" pitchFamily="49" charset="0"/>
                <a:ea typeface="Roboto" pitchFamily="2" charset="0"/>
                <a:cs typeface="Consolas" pitchFamily="49" charset="0"/>
              </a:rPr>
              <a:t>Customer.Email.Address.Value.</a:t>
            </a:r>
            <a:r>
              <a:rPr lang="en-US" sz="2400" b="1" dirty="0" err="1" smtClean="0">
                <a:solidFill>
                  <a:srgbClr val="FF7400"/>
                </a:solidFill>
                <a:latin typeface="Consolas" pitchFamily="49" charset="0"/>
                <a:ea typeface="Roboto" pitchFamily="2" charset="0"/>
                <a:cs typeface="Consolas" pitchFamily="49" charset="0"/>
              </a:rPr>
              <a:t>IsValid</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Send(</a:t>
            </a:r>
            <a:r>
              <a:rPr lang="en-US" sz="2400" b="1" dirty="0" err="1" smtClean="0">
                <a:solidFill>
                  <a:schemeClr val="bg1"/>
                </a:solidFill>
                <a:latin typeface="Consolas" pitchFamily="49" charset="0"/>
                <a:ea typeface="Roboto" pitchFamily="2" charset="0"/>
                <a:cs typeface="Consolas" pitchFamily="49" charset="0"/>
              </a:rPr>
              <a:t>Customer.Email.Address</a:t>
            </a:r>
            <a:r>
              <a:rPr lang="en-US" sz="2400" b="1" dirty="0" smtClean="0">
                <a:solidFill>
                  <a:schemeClr val="bg1"/>
                </a:solidFill>
                <a:latin typeface="Consolas" pitchFamily="49" charset="0"/>
                <a:ea typeface="Roboto" pitchFamily="2" charset="0"/>
                <a:cs typeface="Consolas" pitchFamily="49" charset="0"/>
              </a:rPr>
              <a:t>, message);</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if</a:t>
            </a:r>
            <a:r>
              <a:rPr lang="en-US" sz="2400" b="1" dirty="0" smtClean="0">
                <a:solidFill>
                  <a:schemeClr val="bg1"/>
                </a:solidFill>
                <a:latin typeface="Consolas" pitchFamily="49" charset="0"/>
                <a:ea typeface="Roboto" pitchFamily="2" charset="0"/>
                <a:cs typeface="Consolas" pitchFamily="49" charset="0"/>
              </a:rPr>
              <a:t>(</a:t>
            </a:r>
            <a:r>
              <a:rPr lang="en-US" sz="2400" b="1" dirty="0" err="1" smtClean="0">
                <a:solidFill>
                  <a:srgbClr val="FF00FF"/>
                </a:solidFill>
                <a:latin typeface="Consolas" pitchFamily="49" charset="0"/>
                <a:ea typeface="Roboto" pitchFamily="2" charset="0"/>
                <a:cs typeface="Consolas" pitchFamily="49" charset="0"/>
              </a:rPr>
              <a:t>Customer</a:t>
            </a:r>
            <a:r>
              <a:rPr lang="en-US" sz="2400" b="1" dirty="0" err="1" smtClean="0">
                <a:solidFill>
                  <a:schemeClr val="bg1"/>
                </a:solidFill>
                <a:latin typeface="Consolas" pitchFamily="49" charset="0"/>
                <a:ea typeface="Roboto" pitchFamily="2" charset="0"/>
                <a:cs typeface="Consolas" pitchFamily="49" charset="0"/>
              </a:rPr>
              <a:t>.</a:t>
            </a:r>
            <a:r>
              <a:rPr lang="en-US" sz="2400" b="1" dirty="0" err="1" smtClean="0">
                <a:solidFill>
                  <a:srgbClr val="FF7400"/>
                </a:solidFill>
                <a:latin typeface="Consolas" pitchFamily="49" charset="0"/>
                <a:ea typeface="Roboto" pitchFamily="2" charset="0"/>
                <a:cs typeface="Consolas" pitchFamily="49" charset="0"/>
              </a:rPr>
              <a:t>IsEmailValid</a:t>
            </a: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Send(</a:t>
            </a:r>
            <a:r>
              <a:rPr lang="en-US" sz="2400" b="1" dirty="0" err="1" smtClean="0">
                <a:solidFill>
                  <a:schemeClr val="bg1"/>
                </a:solidFill>
                <a:latin typeface="Consolas" pitchFamily="49" charset="0"/>
                <a:ea typeface="Roboto" pitchFamily="2" charset="0"/>
                <a:cs typeface="Consolas" pitchFamily="49" charset="0"/>
              </a:rPr>
              <a:t>Customer.Email.Address</a:t>
            </a:r>
            <a:r>
              <a:rPr lang="en-US" sz="2400" b="1" dirty="0" smtClean="0">
                <a:solidFill>
                  <a:schemeClr val="bg1"/>
                </a:solidFill>
                <a:latin typeface="Consolas" pitchFamily="49" charset="0"/>
                <a:ea typeface="Roboto" pitchFamily="2" charset="0"/>
                <a:cs typeface="Consolas" pitchFamily="49" charset="0"/>
              </a:rPr>
              <a:t>, message);</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err="1" smtClean="0">
                <a:solidFill>
                  <a:srgbClr val="FF00FF"/>
                </a:solidFill>
                <a:latin typeface="Consolas" pitchFamily="49" charset="0"/>
                <a:ea typeface="Roboto" pitchFamily="2" charset="0"/>
                <a:cs typeface="Consolas" pitchFamily="49" charset="0"/>
              </a:rPr>
              <a:t>Customer</a:t>
            </a:r>
            <a:r>
              <a:rPr lang="en-US" sz="2400" b="1" dirty="0" err="1" smtClean="0">
                <a:solidFill>
                  <a:schemeClr val="bg1"/>
                </a:solidFill>
                <a:latin typeface="Consolas" pitchFamily="49" charset="0"/>
                <a:ea typeface="Roboto" pitchFamily="2" charset="0"/>
                <a:cs typeface="Consolas" pitchFamily="49" charset="0"/>
              </a:rPr>
              <a:t>.</a:t>
            </a:r>
            <a:r>
              <a:rPr lang="en-US" sz="2400" b="1" dirty="0" err="1" smtClean="0">
                <a:solidFill>
                  <a:srgbClr val="00FF00"/>
                </a:solidFill>
                <a:latin typeface="Consolas" pitchFamily="49" charset="0"/>
                <a:ea typeface="Roboto" pitchFamily="2" charset="0"/>
                <a:cs typeface="Consolas" pitchFamily="49" charset="0"/>
              </a:rPr>
              <a:t>Send</a:t>
            </a:r>
            <a:r>
              <a:rPr lang="en-US" sz="2400" b="1" dirty="0" smtClean="0">
                <a:solidFill>
                  <a:schemeClr val="bg1"/>
                </a:solidFill>
                <a:latin typeface="Consolas" pitchFamily="49" charset="0"/>
                <a:ea typeface="Roboto" pitchFamily="2" charset="0"/>
                <a:cs typeface="Consolas" pitchFamily="49" charset="0"/>
              </a:rPr>
              <a:t>(</a:t>
            </a:r>
            <a:r>
              <a:rPr lang="en-US" sz="2400" b="1" dirty="0" smtClean="0">
                <a:latin typeface="Consolas" pitchFamily="49" charset="0"/>
                <a:ea typeface="Roboto" pitchFamily="2" charset="0"/>
                <a:cs typeface="Consolas" pitchFamily="49" charset="0"/>
              </a:rPr>
              <a:t>message</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err="1" smtClean="0">
                <a:solidFill>
                  <a:srgbClr val="FF00FF"/>
                </a:solidFill>
                <a:latin typeface="Consolas" pitchFamily="49" charset="0"/>
                <a:ea typeface="Roboto" pitchFamily="2" charset="0"/>
                <a:cs typeface="Consolas" pitchFamily="49" charset="0"/>
              </a:rPr>
              <a:t>Message</a:t>
            </a:r>
            <a:r>
              <a:rPr lang="en-US" sz="2400" b="1" dirty="0" err="1" smtClean="0">
                <a:latin typeface="Consolas" pitchFamily="49" charset="0"/>
                <a:ea typeface="Roboto" pitchFamily="2" charset="0"/>
                <a:cs typeface="Consolas" pitchFamily="49" charset="0"/>
              </a:rPr>
              <a:t>.</a:t>
            </a:r>
            <a:r>
              <a:rPr lang="en-US" sz="2400" b="1" dirty="0" err="1" smtClean="0">
                <a:solidFill>
                  <a:srgbClr val="00FF00"/>
                </a:solidFill>
                <a:latin typeface="Consolas" pitchFamily="49" charset="0"/>
                <a:ea typeface="Roboto" pitchFamily="2" charset="0"/>
                <a:cs typeface="Consolas" pitchFamily="49" charset="0"/>
              </a:rPr>
              <a:t>SendTo</a:t>
            </a:r>
            <a:r>
              <a:rPr lang="en-US" sz="2400" b="1" dirty="0" smtClean="0">
                <a:solidFill>
                  <a:schemeClr val="bg1"/>
                </a:solidFill>
                <a:latin typeface="Consolas" pitchFamily="49" charset="0"/>
                <a:ea typeface="Roboto" pitchFamily="2" charset="0"/>
                <a:cs typeface="Consolas" pitchFamily="49" charset="0"/>
              </a:rPr>
              <a:t>(</a:t>
            </a:r>
            <a:r>
              <a:rPr lang="en-US" sz="2400" b="1" dirty="0" smtClean="0">
                <a:solidFill>
                  <a:srgbClr val="FF7400"/>
                </a:solidFill>
                <a:latin typeface="Consolas" pitchFamily="49" charset="0"/>
                <a:ea typeface="Roboto" pitchFamily="2" charset="0"/>
                <a:cs typeface="Consolas" pitchFamily="49" charset="0"/>
              </a:rPr>
              <a:t>Customer</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971600" y="1268760"/>
            <a:ext cx="7200800" cy="2160240"/>
          </a:xfrm>
        </p:spPr>
        <p:txBody>
          <a:bodyPr/>
          <a:lstStyle/>
          <a:p>
            <a:r>
              <a:rPr lang="en-US" dirty="0" smtClean="0"/>
              <a:t>Don’t let a stranger touch your </a:t>
            </a:r>
            <a:r>
              <a:rPr lang="en-US" dirty="0" smtClean="0">
                <a:solidFill>
                  <a:srgbClr val="FF00FF"/>
                </a:solidFill>
              </a:rPr>
              <a:t>privates</a:t>
            </a:r>
            <a:endParaRPr lang="en-US" dirty="0">
              <a:solidFill>
                <a:srgbClr val="FF00FF"/>
              </a:solidFill>
            </a:endParaRPr>
          </a:p>
        </p:txBody>
      </p:sp>
      <p:pic>
        <p:nvPicPr>
          <p:cNvPr id="3" name="Grafik 2" descr="pope.jpg"/>
          <p:cNvPicPr>
            <a:picLocks noChangeAspect="1"/>
          </p:cNvPicPr>
          <p:nvPr/>
        </p:nvPicPr>
        <p:blipFill>
          <a:blip r:embed="rId2" cstate="print"/>
          <a:stretch>
            <a:fillRect/>
          </a:stretch>
        </p:blipFill>
        <p:spPr>
          <a:xfrm>
            <a:off x="1691680" y="4000500"/>
            <a:ext cx="5667375" cy="2857500"/>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548680"/>
            <a:ext cx="7200800" cy="1440160"/>
          </a:xfrm>
        </p:spPr>
        <p:txBody>
          <a:bodyPr/>
          <a:lstStyle/>
          <a:p>
            <a:pPr algn="l"/>
            <a:r>
              <a:rPr lang="de-DE" dirty="0" smtClean="0">
                <a:solidFill>
                  <a:srgbClr val="00B7FF"/>
                </a:solidFill>
              </a:rPr>
              <a:t>Size &amp; Reuse</a:t>
            </a:r>
            <a:endParaRPr lang="en-US" dirty="0">
              <a:solidFill>
                <a:srgbClr val="00B7FF"/>
              </a:solidFill>
            </a:endParaRPr>
          </a:p>
        </p:txBody>
      </p:sp>
      <p:sp>
        <p:nvSpPr>
          <p:cNvPr id="4" name="Foliennummernplatzhalter 3"/>
          <p:cNvSpPr>
            <a:spLocks noGrp="1"/>
          </p:cNvSpPr>
          <p:nvPr>
            <p:ph type="sldNum" sz="quarter" idx="4294967295"/>
          </p:nvPr>
        </p:nvSpPr>
        <p:spPr>
          <a:xfrm>
            <a:off x="7451725" y="6597650"/>
            <a:ext cx="1692275" cy="260350"/>
          </a:xfrm>
          <a:prstGeom prst="rect">
            <a:avLst/>
          </a:prstGeom>
        </p:spPr>
        <p:txBody>
          <a:bodyPr/>
          <a:lstStyle/>
          <a:p>
            <a:fld id="{84001CC4-1CE1-4BBA-BB24-049787A9E303}" type="slidenum">
              <a:rPr lang="de-DE" smtClean="0"/>
              <a:pPr/>
              <a:t>48</a:t>
            </a:fld>
            <a:endParaRPr lang="de-DE"/>
          </a:p>
        </p:txBody>
      </p:sp>
      <p:pic>
        <p:nvPicPr>
          <p:cNvPr id="8199" name="Picture 7" descr="C:\Users\Johannes Hofmeister\Desktop\plane_feb_3_s.jpg"/>
          <p:cNvPicPr>
            <a:picLocks noChangeAspect="1" noChangeArrowheads="1"/>
          </p:cNvPicPr>
          <p:nvPr/>
        </p:nvPicPr>
        <p:blipFill>
          <a:blip r:embed="rId2" cstate="print"/>
          <a:srcRect/>
          <a:stretch>
            <a:fillRect/>
          </a:stretch>
        </p:blipFill>
        <p:spPr bwMode="auto">
          <a:xfrm>
            <a:off x="179512" y="3429000"/>
            <a:ext cx="4320480" cy="3240360"/>
          </a:xfrm>
          <a:prstGeom prst="rect">
            <a:avLst/>
          </a:prstGeom>
          <a:noFill/>
        </p:spPr>
      </p:pic>
      <p:pic>
        <p:nvPicPr>
          <p:cNvPr id="8200" name="Picture 8" descr="C:\Users\Johannes Hofmeister\Desktop\Lego airplane.jpg"/>
          <p:cNvPicPr>
            <a:picLocks noChangeAspect="1" noChangeArrowheads="1"/>
          </p:cNvPicPr>
          <p:nvPr/>
        </p:nvPicPr>
        <p:blipFill>
          <a:blip r:embed="rId3" cstate="print"/>
          <a:srcRect/>
          <a:stretch>
            <a:fillRect/>
          </a:stretch>
        </p:blipFill>
        <p:spPr bwMode="auto">
          <a:xfrm>
            <a:off x="4667250" y="3467100"/>
            <a:ext cx="4369246" cy="3276935"/>
          </a:xfrm>
          <a:prstGeom prst="rect">
            <a:avLst/>
          </a:prstGeom>
          <a:noFill/>
        </p:spPr>
      </p:pic>
      <p:pic>
        <p:nvPicPr>
          <p:cNvPr id="8195" name="Picture 3" descr="C:\Users\Johannes Hofmeister\Desktop\lego_steine_489_185.jpg"/>
          <p:cNvPicPr>
            <a:picLocks noChangeAspect="1" noChangeArrowheads="1"/>
          </p:cNvPicPr>
          <p:nvPr/>
        </p:nvPicPr>
        <p:blipFill>
          <a:blip r:embed="rId4" cstate="print"/>
          <a:srcRect/>
          <a:stretch>
            <a:fillRect/>
          </a:stretch>
        </p:blipFill>
        <p:spPr bwMode="auto">
          <a:xfrm>
            <a:off x="4572000" y="2564904"/>
            <a:ext cx="3456384" cy="1307630"/>
          </a:xfrm>
          <a:prstGeom prst="rect">
            <a:avLst/>
          </a:prstGeom>
          <a:noFill/>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9600" dirty="0" err="1" smtClean="0">
                <a:solidFill>
                  <a:srgbClr val="00B7FF"/>
                </a:solidFill>
              </a:rPr>
              <a:t>überraschungen</a:t>
            </a:r>
            <a:endParaRPr lang="en-US" sz="9600" dirty="0">
              <a:solidFill>
                <a:srgbClr val="00B7FF"/>
              </a:solidFill>
            </a:endParaRPr>
          </a:p>
        </p:txBody>
      </p:sp>
      <p:sp>
        <p:nvSpPr>
          <p:cNvPr id="4" name="Textplatzhalter 3"/>
          <p:cNvSpPr>
            <a:spLocks noGrp="1"/>
          </p:cNvSpPr>
          <p:nvPr>
            <p:ph type="body" sz="quarter" idx="10"/>
          </p:nvPr>
        </p:nvSpPr>
        <p:spPr/>
        <p:txBody>
          <a:bodyPr/>
          <a:lstStyle/>
          <a:p>
            <a:r>
              <a:rPr lang="de-DE" dirty="0" smtClean="0"/>
              <a:t>Keine</a:t>
            </a:r>
            <a:endParaRPr lang="en-US" dirty="0"/>
          </a:p>
        </p:txBody>
      </p:sp>
      <p:sp>
        <p:nvSpPr>
          <p:cNvPr id="5" name="Textplatzhalter 4"/>
          <p:cNvSpPr>
            <a:spLocks noGrp="1"/>
          </p:cNvSpPr>
          <p:nvPr>
            <p:ph type="body" sz="quarter" idx="11"/>
          </p:nvPr>
        </p:nvSpPr>
        <p:spPr/>
        <p:txBody>
          <a:bodyPr/>
          <a:lstStyle/>
          <a:p>
            <a:r>
              <a:rPr lang="de-DE" dirty="0" smtClean="0"/>
              <a:t>Was erwartest du?</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normAutofit/>
          </a:bodyPr>
          <a:lstStyle/>
          <a:p>
            <a:r>
              <a:rPr lang="de-AT" sz="6000" dirty="0" smtClean="0"/>
              <a:t>Einstellungsähnlichkeit</a:t>
            </a:r>
            <a:r>
              <a:rPr lang="de-AT" sz="5400" dirty="0" smtClean="0"/>
              <a:t> </a:t>
            </a:r>
            <a:br>
              <a:rPr lang="de-AT" sz="5400" dirty="0" smtClean="0"/>
            </a:br>
            <a:r>
              <a:rPr lang="de-AT" sz="5700" dirty="0" smtClean="0"/>
              <a:t>korreliert positiv mit DER</a:t>
            </a:r>
            <a:r>
              <a:rPr lang="de-AT" sz="5400" dirty="0" smtClean="0"/>
              <a:t/>
            </a:r>
            <a:br>
              <a:rPr lang="de-AT" sz="5400" dirty="0" smtClean="0"/>
            </a:br>
            <a:r>
              <a:rPr lang="de-AT" sz="5200" dirty="0" smtClean="0">
                <a:solidFill>
                  <a:srgbClr val="FF00FF"/>
                </a:solidFill>
              </a:rPr>
              <a:t>interpersonellen</a:t>
            </a:r>
            <a:r>
              <a:rPr lang="de-AT" sz="5200" dirty="0" smtClean="0"/>
              <a:t> Anziehung</a:t>
            </a:r>
            <a:endParaRPr lang="en-US" sz="5200"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windows-xp-blue-screen-1280x1024.jpg"/>
          <p:cNvPicPr>
            <a:picLocks noChangeAspect="1"/>
          </p:cNvPicPr>
          <p:nvPr/>
        </p:nvPicPr>
        <p:blipFill>
          <a:blip r:embed="rId3" cstate="print"/>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solidFill>
                  <a:srgbClr val="00B7FF"/>
                </a:solidFill>
              </a:rPr>
              <a:t>NullObjekte</a:t>
            </a:r>
            <a:endParaRPr lang="en-US" dirty="0">
              <a:solidFill>
                <a:srgbClr val="00B7FF"/>
              </a:solidFill>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8800" dirty="0" smtClean="0">
                <a:solidFill>
                  <a:srgbClr val="00B7FF"/>
                </a:solidFill>
              </a:rPr>
              <a:t>Spüre deinen Code</a:t>
            </a:r>
            <a:endParaRPr lang="en-US" sz="8800" dirty="0">
              <a:solidFill>
                <a:srgbClr val="00B7FF"/>
              </a:solidFill>
            </a:endParaRPr>
          </a:p>
        </p:txBody>
      </p:sp>
      <p:sp>
        <p:nvSpPr>
          <p:cNvPr id="4" name="Textplatzhalter 3"/>
          <p:cNvSpPr>
            <a:spLocks noGrp="1"/>
          </p:cNvSpPr>
          <p:nvPr>
            <p:ph type="body" sz="quarter" idx="10"/>
          </p:nvPr>
        </p:nvSpPr>
        <p:spPr/>
        <p:txBody>
          <a:bodyPr/>
          <a:lstStyle/>
          <a:p>
            <a:endParaRPr lang="en-US" dirty="0"/>
          </a:p>
        </p:txBody>
      </p:sp>
      <p:sp>
        <p:nvSpPr>
          <p:cNvPr id="5" name="Textplatzhalter 4"/>
          <p:cNvSpPr>
            <a:spLocks noGrp="1"/>
          </p:cNvSpPr>
          <p:nvPr>
            <p:ph type="body" sz="quarter" idx="11"/>
          </p:nvPr>
        </p:nvSpPr>
        <p:spPr/>
        <p:txBody>
          <a:bodyPr/>
          <a:lstStyle/>
          <a:p>
            <a:r>
              <a:rPr lang="de-DE" dirty="0" smtClean="0"/>
              <a:t>Man sieht nur mit dem Herzen gut</a:t>
            </a:r>
            <a:endParaRPr 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Execute(</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mainViewModel.Done</a:t>
            </a:r>
            <a:r>
              <a:rPr lang="en-US" sz="1600" b="1" dirty="0" smtClean="0">
                <a:solidFill>
                  <a:schemeClr val="bg1"/>
                </a:solidFill>
                <a:latin typeface="Consolas" pitchFamily="49" charset="0"/>
                <a:ea typeface="Roboto" pitchFamily="2" charset="0"/>
                <a:cs typeface="Consolas" pitchFamily="49" charset="0"/>
              </a:rPr>
              <a:t> = () =&gt; Break(</a:t>
            </a:r>
            <a:r>
              <a:rPr lang="en-US" sz="1600" b="1" dirty="0" err="1" smtClean="0">
                <a:solidFill>
                  <a:schemeClr val="bg1"/>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Break(</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model.Color</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0x00DBFF</a:t>
            </a:r>
            <a:r>
              <a:rPr lang="en-US" sz="1600" b="1" dirty="0" smtClean="0">
                <a:solidFill>
                  <a:schemeClr val="bg1"/>
                </a:solidFill>
                <a:latin typeface="Consolas" pitchFamily="49" charset="0"/>
                <a:ea typeface="Roboto" pitchFamily="2" charset="0"/>
                <a:cs typeface="Consolas" pitchFamily="49" charset="0"/>
              </a:rPr>
              <a:t>.Rgb().Brush();</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model.TimeLeft</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5</a:t>
            </a:r>
            <a:r>
              <a:rPr lang="en-US" sz="1600" b="1" dirty="0" smtClean="0">
                <a:solidFill>
                  <a:schemeClr val="bg1"/>
                </a:solidFill>
                <a:latin typeface="Consolas" pitchFamily="49" charset="0"/>
                <a:ea typeface="Roboto" pitchFamily="2" charset="0"/>
                <a:cs typeface="Consolas" pitchFamily="49" charset="0"/>
              </a:rPr>
              <a:t>.Minutes();</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model.Done</a:t>
            </a:r>
            <a:r>
              <a:rPr lang="en-US" sz="1600" b="1" dirty="0" smtClean="0">
                <a:solidFill>
                  <a:schemeClr val="bg1"/>
                </a:solidFill>
                <a:latin typeface="Consolas" pitchFamily="49" charset="0"/>
                <a:ea typeface="Roboto" pitchFamily="2" charset="0"/>
                <a:cs typeface="Consolas" pitchFamily="49" charset="0"/>
              </a:rPr>
              <a:t> = () =&gt; Work(model);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Work(</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model.Color</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0x00DB00</a:t>
            </a:r>
            <a:r>
              <a:rPr lang="en-US" sz="1600" b="1" dirty="0" smtClean="0">
                <a:solidFill>
                  <a:schemeClr val="bg1"/>
                </a:solidFill>
                <a:latin typeface="Consolas" pitchFamily="49" charset="0"/>
                <a:ea typeface="Roboto" pitchFamily="2" charset="0"/>
                <a:cs typeface="Consolas" pitchFamily="49" charset="0"/>
              </a:rPr>
              <a:t>.Rgb().Brush();</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model.TimeLeft</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25</a:t>
            </a:r>
            <a:r>
              <a:rPr lang="en-US" sz="1600" b="1" dirty="0" smtClean="0">
                <a:solidFill>
                  <a:schemeClr val="bg1"/>
                </a:solidFill>
                <a:latin typeface="Consolas" pitchFamily="49" charset="0"/>
                <a:ea typeface="Roboto" pitchFamily="2" charset="0"/>
                <a:cs typeface="Consolas" pitchFamily="49" charset="0"/>
              </a:rPr>
              <a:t>.Minutes();</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model.Done</a:t>
            </a:r>
            <a:r>
              <a:rPr lang="en-US" sz="1600" b="1" dirty="0" smtClean="0">
                <a:solidFill>
                  <a:schemeClr val="bg1"/>
                </a:solidFill>
                <a:latin typeface="Consolas" pitchFamily="49" charset="0"/>
                <a:ea typeface="Roboto" pitchFamily="2" charset="0"/>
                <a:cs typeface="Consolas" pitchFamily="49" charset="0"/>
              </a:rPr>
              <a:t> = () =&gt; Break(model);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endParaRPr lang="en-US" sz="16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Execute(</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mainViewModel.Done</a:t>
            </a:r>
            <a:r>
              <a:rPr lang="en-US" sz="1600" b="1" dirty="0" smtClean="0">
                <a:solidFill>
                  <a:schemeClr val="bg1"/>
                </a:solidFill>
                <a:latin typeface="Consolas" pitchFamily="49" charset="0"/>
                <a:ea typeface="Roboto" pitchFamily="2" charset="0"/>
                <a:cs typeface="Consolas" pitchFamily="49" charset="0"/>
              </a:rPr>
              <a:t> = () =&gt; Break(</a:t>
            </a:r>
            <a:r>
              <a:rPr lang="en-US" sz="1600" b="1" dirty="0" err="1" smtClean="0">
                <a:solidFill>
                  <a:schemeClr val="bg1"/>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Break(</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model.Color</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0x00DBFF</a:t>
            </a:r>
            <a:r>
              <a:rPr lang="en-US" sz="1600" b="1" dirty="0" smtClean="0">
                <a:solidFill>
                  <a:schemeClr val="bg1"/>
                </a:solidFill>
                <a:latin typeface="Consolas" pitchFamily="49" charset="0"/>
                <a:ea typeface="Roboto" pitchFamily="2" charset="0"/>
                <a:cs typeface="Consolas" pitchFamily="49" charset="0"/>
              </a:rPr>
              <a:t>.Rgb().Brush();</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model.TimeLeft</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5</a:t>
            </a:r>
            <a:r>
              <a:rPr lang="en-US" sz="1600" b="1" dirty="0" smtClean="0">
                <a:solidFill>
                  <a:schemeClr val="bg1"/>
                </a:solidFill>
                <a:latin typeface="Consolas" pitchFamily="49" charset="0"/>
                <a:ea typeface="Roboto" pitchFamily="2" charset="0"/>
                <a:cs typeface="Consolas" pitchFamily="49" charset="0"/>
              </a:rPr>
              <a:t>.Minutes();</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model.Done</a:t>
            </a:r>
            <a:r>
              <a:rPr lang="en-US" sz="1600" b="1" dirty="0" smtClean="0">
                <a:solidFill>
                  <a:schemeClr val="bg1"/>
                </a:solidFill>
                <a:latin typeface="Consolas" pitchFamily="49" charset="0"/>
                <a:ea typeface="Roboto" pitchFamily="2" charset="0"/>
                <a:cs typeface="Consolas" pitchFamily="49" charset="0"/>
              </a:rPr>
              <a:t> = () =&gt; Work(model);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Work(</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model.Color</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0x00DB00</a:t>
            </a:r>
            <a:r>
              <a:rPr lang="en-US" sz="1600" b="1" dirty="0" smtClean="0">
                <a:solidFill>
                  <a:schemeClr val="bg1"/>
                </a:solidFill>
                <a:latin typeface="Consolas" pitchFamily="49" charset="0"/>
                <a:ea typeface="Roboto" pitchFamily="2" charset="0"/>
                <a:cs typeface="Consolas" pitchFamily="49" charset="0"/>
              </a:rPr>
              <a:t>.Rgb().Brush();</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model.TimeLeft</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25</a:t>
            </a:r>
            <a:r>
              <a:rPr lang="en-US" sz="1600" b="1" dirty="0" smtClean="0">
                <a:solidFill>
                  <a:schemeClr val="bg1"/>
                </a:solidFill>
                <a:latin typeface="Consolas" pitchFamily="49" charset="0"/>
                <a:ea typeface="Roboto" pitchFamily="2" charset="0"/>
                <a:cs typeface="Consolas" pitchFamily="49" charset="0"/>
              </a:rPr>
              <a:t>.Minutes();</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model.Done</a:t>
            </a:r>
            <a:r>
              <a:rPr lang="en-US" sz="1600" b="1" dirty="0" smtClean="0">
                <a:solidFill>
                  <a:schemeClr val="bg1"/>
                </a:solidFill>
                <a:latin typeface="Consolas" pitchFamily="49" charset="0"/>
                <a:ea typeface="Roboto" pitchFamily="2" charset="0"/>
                <a:cs typeface="Consolas" pitchFamily="49" charset="0"/>
              </a:rPr>
              <a:t> = () =&gt; Break(model);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endParaRPr lang="en-US" sz="1600" b="1" dirty="0">
              <a:solidFill>
                <a:schemeClr val="bg1"/>
              </a:solidFill>
              <a:latin typeface="Consolas" pitchFamily="49" charset="0"/>
              <a:ea typeface="Roboto" pitchFamily="2" charset="0"/>
              <a:cs typeface="Consolas" pitchFamily="49" charset="0"/>
            </a:endParaRPr>
          </a:p>
        </p:txBody>
      </p:sp>
      <p:pic>
        <p:nvPicPr>
          <p:cNvPr id="3" name="Grafik 2" descr="visualCode.jpg"/>
          <p:cNvPicPr>
            <a:picLocks noChangeAspect="1"/>
          </p:cNvPicPr>
          <p:nvPr/>
        </p:nvPicPr>
        <p:blipFill>
          <a:blip r:embed="rId2" cstate="print">
            <a:clrChange>
              <a:clrFrom>
                <a:srgbClr val="262626"/>
              </a:clrFrom>
              <a:clrTo>
                <a:srgbClr val="262626">
                  <a:alpha val="0"/>
                </a:srgbClr>
              </a:clrTo>
            </a:clrChange>
          </a:blip>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endParaRPr lang="en-US" sz="1600" b="1" dirty="0">
              <a:solidFill>
                <a:schemeClr val="bg1"/>
              </a:solidFill>
              <a:latin typeface="Consolas" pitchFamily="49" charset="0"/>
              <a:ea typeface="Roboto" pitchFamily="2" charset="0"/>
              <a:cs typeface="Consolas" pitchFamily="49" charset="0"/>
            </a:endParaRPr>
          </a:p>
        </p:txBody>
      </p:sp>
      <p:sp>
        <p:nvSpPr>
          <p:cNvPr id="4" name="Rechteck 3"/>
          <p:cNvSpPr/>
          <p:nvPr/>
        </p:nvSpPr>
        <p:spPr>
          <a:xfrm>
            <a:off x="1403648" y="1916832"/>
            <a:ext cx="1872208" cy="504056"/>
          </a:xfrm>
          <a:prstGeom prst="rect">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hteck 4"/>
          <p:cNvSpPr/>
          <p:nvPr/>
        </p:nvSpPr>
        <p:spPr>
          <a:xfrm>
            <a:off x="3635896" y="1916832"/>
            <a:ext cx="216024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Rechteck 5"/>
          <p:cNvSpPr/>
          <p:nvPr/>
        </p:nvSpPr>
        <p:spPr>
          <a:xfrm>
            <a:off x="6156176" y="1916832"/>
            <a:ext cx="1872208" cy="504056"/>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ussdiagramm: Gespeicherte Daten 6"/>
          <p:cNvSpPr/>
          <p:nvPr/>
        </p:nvSpPr>
        <p:spPr>
          <a:xfrm rot="10800000">
            <a:off x="1403648" y="2852935"/>
            <a:ext cx="5976664" cy="2088232"/>
          </a:xfrm>
          <a:prstGeom prst="flowChartOnlineStorag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endParaRPr lang="en-US" sz="1600" b="1" dirty="0">
              <a:solidFill>
                <a:schemeClr val="bg1"/>
              </a:solidFill>
              <a:latin typeface="Consolas" pitchFamily="49" charset="0"/>
              <a:ea typeface="Roboto" pitchFamily="2" charset="0"/>
              <a:cs typeface="Consolas" pitchFamily="49" charset="0"/>
            </a:endParaRPr>
          </a:p>
        </p:txBody>
      </p:sp>
      <p:sp>
        <p:nvSpPr>
          <p:cNvPr id="4" name="Rechteck 3"/>
          <p:cNvSpPr/>
          <p:nvPr/>
        </p:nvSpPr>
        <p:spPr>
          <a:xfrm>
            <a:off x="1403648" y="1916832"/>
            <a:ext cx="1872208" cy="504056"/>
          </a:xfrm>
          <a:prstGeom prst="rect">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hteck 4"/>
          <p:cNvSpPr/>
          <p:nvPr/>
        </p:nvSpPr>
        <p:spPr>
          <a:xfrm>
            <a:off x="3635896" y="1916832"/>
            <a:ext cx="216024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Rechteck 5"/>
          <p:cNvSpPr/>
          <p:nvPr/>
        </p:nvSpPr>
        <p:spPr>
          <a:xfrm>
            <a:off x="6156176" y="1916832"/>
            <a:ext cx="1872208" cy="504056"/>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ussdiagramm: Gespeicherte Daten 6"/>
          <p:cNvSpPr/>
          <p:nvPr/>
        </p:nvSpPr>
        <p:spPr>
          <a:xfrm rot="10800000">
            <a:off x="1403648" y="2852935"/>
            <a:ext cx="5976664" cy="2088232"/>
          </a:xfrm>
          <a:prstGeom prst="flowChartOnlineStorage">
            <a:avLst/>
          </a:prstGeom>
          <a:solidFill>
            <a:schemeClr val="tx1">
              <a:lumMod val="85000"/>
              <a:lumOff val="15000"/>
            </a:schemeClr>
          </a:solidFill>
          <a:ln w="101600">
            <a:solidFill>
              <a:srgbClr val="00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feil nach links und rechts 7"/>
          <p:cNvSpPr/>
          <p:nvPr/>
        </p:nvSpPr>
        <p:spPr>
          <a:xfrm>
            <a:off x="2411760" y="3645024"/>
            <a:ext cx="4896544"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feil nach links und rechts 8"/>
          <p:cNvSpPr/>
          <p:nvPr/>
        </p:nvSpPr>
        <p:spPr>
          <a:xfrm rot="5400000">
            <a:off x="3491880" y="3645024"/>
            <a:ext cx="2088232"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feil nach links und rechts 10"/>
          <p:cNvSpPr/>
          <p:nvPr/>
        </p:nvSpPr>
        <p:spPr>
          <a:xfrm>
            <a:off x="1475656" y="1340768"/>
            <a:ext cx="1800200"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feil nach links und rechts 11"/>
          <p:cNvSpPr/>
          <p:nvPr/>
        </p:nvSpPr>
        <p:spPr>
          <a:xfrm>
            <a:off x="3635896" y="1340768"/>
            <a:ext cx="2160240"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feil nach links und rechts 12"/>
          <p:cNvSpPr/>
          <p:nvPr/>
        </p:nvSpPr>
        <p:spPr>
          <a:xfrm>
            <a:off x="6156176" y="1340768"/>
            <a:ext cx="1872208"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endParaRPr lang="en-US" sz="1600" b="1" dirty="0">
              <a:solidFill>
                <a:schemeClr val="bg1"/>
              </a:solidFill>
              <a:latin typeface="Consolas" pitchFamily="49" charset="0"/>
              <a:ea typeface="Roboto" pitchFamily="2" charset="0"/>
              <a:cs typeface="Consolas" pitchFamily="49" charset="0"/>
            </a:endParaRPr>
          </a:p>
        </p:txBody>
      </p:sp>
      <p:sp>
        <p:nvSpPr>
          <p:cNvPr id="4" name="Rechteck 3"/>
          <p:cNvSpPr/>
          <p:nvPr/>
        </p:nvSpPr>
        <p:spPr>
          <a:xfrm>
            <a:off x="1403648" y="1916832"/>
            <a:ext cx="1872208" cy="504056"/>
          </a:xfrm>
          <a:prstGeom prst="rect">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hteck 4"/>
          <p:cNvSpPr/>
          <p:nvPr/>
        </p:nvSpPr>
        <p:spPr>
          <a:xfrm>
            <a:off x="3635896" y="1916832"/>
            <a:ext cx="216024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Rechteck 5"/>
          <p:cNvSpPr/>
          <p:nvPr/>
        </p:nvSpPr>
        <p:spPr>
          <a:xfrm>
            <a:off x="6156176" y="1916832"/>
            <a:ext cx="1872208" cy="504056"/>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ihandform 6"/>
          <p:cNvSpPr/>
          <p:nvPr/>
        </p:nvSpPr>
        <p:spPr>
          <a:xfrm rot="10800000">
            <a:off x="1369580" y="2782353"/>
            <a:ext cx="6730919" cy="2158814"/>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30 w 10000"/>
              <a:gd name="connsiteY5" fmla="*/ 5945 h 10000"/>
              <a:gd name="connsiteX6" fmla="*/ 30 w 10000"/>
              <a:gd name="connsiteY6" fmla="*/ 4055 h 10000"/>
              <a:gd name="connsiteX7" fmla="*/ 1667 w 10000"/>
              <a:gd name="connsiteY7" fmla="*/ 0 h 10000"/>
              <a:gd name="connsiteX0" fmla="*/ 1677 w 10010"/>
              <a:gd name="connsiteY0" fmla="*/ 0 h 10000"/>
              <a:gd name="connsiteX1" fmla="*/ 10010 w 10010"/>
              <a:gd name="connsiteY1" fmla="*/ 0 h 10000"/>
              <a:gd name="connsiteX2" fmla="*/ 9890 w 10010"/>
              <a:gd name="connsiteY2" fmla="*/ 4828 h 10000"/>
              <a:gd name="connsiteX3" fmla="*/ 10010 w 10010"/>
              <a:gd name="connsiteY3" fmla="*/ 10000 h 10000"/>
              <a:gd name="connsiteX4" fmla="*/ 1677 w 10010"/>
              <a:gd name="connsiteY4" fmla="*/ 10000 h 10000"/>
              <a:gd name="connsiteX5" fmla="*/ 40 w 10010"/>
              <a:gd name="connsiteY5" fmla="*/ 5945 h 10000"/>
              <a:gd name="connsiteX6" fmla="*/ 40 w 10010"/>
              <a:gd name="connsiteY6" fmla="*/ 4055 h 10000"/>
              <a:gd name="connsiteX7" fmla="*/ 1677 w 10010"/>
              <a:gd name="connsiteY7" fmla="*/ 0 h 10000"/>
              <a:gd name="connsiteX0" fmla="*/ 1677 w 10010"/>
              <a:gd name="connsiteY0" fmla="*/ 0 h 10000"/>
              <a:gd name="connsiteX1" fmla="*/ 10010 w 10010"/>
              <a:gd name="connsiteY1" fmla="*/ 0 h 10000"/>
              <a:gd name="connsiteX2" fmla="*/ 9890 w 10010"/>
              <a:gd name="connsiteY2" fmla="*/ 4828 h 10000"/>
              <a:gd name="connsiteX3" fmla="*/ 10010 w 10010"/>
              <a:gd name="connsiteY3" fmla="*/ 10000 h 10000"/>
              <a:gd name="connsiteX4" fmla="*/ 1677 w 10010"/>
              <a:gd name="connsiteY4" fmla="*/ 10000 h 10000"/>
              <a:gd name="connsiteX5" fmla="*/ 40 w 10010"/>
              <a:gd name="connsiteY5" fmla="*/ 5945 h 10000"/>
              <a:gd name="connsiteX6" fmla="*/ 40 w 10010"/>
              <a:gd name="connsiteY6" fmla="*/ 4055 h 10000"/>
              <a:gd name="connsiteX7" fmla="*/ 1677 w 10010"/>
              <a:gd name="connsiteY7" fmla="*/ 0 h 10000"/>
              <a:gd name="connsiteX0" fmla="*/ 1677 w 11399"/>
              <a:gd name="connsiteY0" fmla="*/ 0 h 10000"/>
              <a:gd name="connsiteX1" fmla="*/ 10010 w 11399"/>
              <a:gd name="connsiteY1" fmla="*/ 0 h 10000"/>
              <a:gd name="connsiteX2" fmla="*/ 10010 w 11399"/>
              <a:gd name="connsiteY2" fmla="*/ 10000 h 10000"/>
              <a:gd name="connsiteX3" fmla="*/ 1677 w 11399"/>
              <a:gd name="connsiteY3" fmla="*/ 10000 h 10000"/>
              <a:gd name="connsiteX4" fmla="*/ 40 w 11399"/>
              <a:gd name="connsiteY4" fmla="*/ 5945 h 10000"/>
              <a:gd name="connsiteX5" fmla="*/ 40 w 11399"/>
              <a:gd name="connsiteY5" fmla="*/ 4055 h 10000"/>
              <a:gd name="connsiteX6" fmla="*/ 1677 w 11399"/>
              <a:gd name="connsiteY6" fmla="*/ 0 h 10000"/>
              <a:gd name="connsiteX0" fmla="*/ 1677 w 11399"/>
              <a:gd name="connsiteY0" fmla="*/ 0 h 10000"/>
              <a:gd name="connsiteX1" fmla="*/ 10010 w 11399"/>
              <a:gd name="connsiteY1" fmla="*/ 0 h 10000"/>
              <a:gd name="connsiteX2" fmla="*/ 10010 w 11399"/>
              <a:gd name="connsiteY2" fmla="*/ 10000 h 10000"/>
              <a:gd name="connsiteX3" fmla="*/ 1677 w 11399"/>
              <a:gd name="connsiteY3" fmla="*/ 10000 h 10000"/>
              <a:gd name="connsiteX4" fmla="*/ 40 w 11399"/>
              <a:gd name="connsiteY4" fmla="*/ 5945 h 10000"/>
              <a:gd name="connsiteX5" fmla="*/ 40 w 11399"/>
              <a:gd name="connsiteY5" fmla="*/ 4055 h 10000"/>
              <a:gd name="connsiteX6" fmla="*/ 1677 w 11399"/>
              <a:gd name="connsiteY6" fmla="*/ 0 h 10000"/>
              <a:gd name="connsiteX0" fmla="*/ 1677 w 10067"/>
              <a:gd name="connsiteY0" fmla="*/ 0 h 10000"/>
              <a:gd name="connsiteX1" fmla="*/ 10010 w 10067"/>
              <a:gd name="connsiteY1" fmla="*/ 0 h 10000"/>
              <a:gd name="connsiteX2" fmla="*/ 10010 w 10067"/>
              <a:gd name="connsiteY2" fmla="*/ 10000 h 10000"/>
              <a:gd name="connsiteX3" fmla="*/ 1677 w 10067"/>
              <a:gd name="connsiteY3" fmla="*/ 10000 h 10000"/>
              <a:gd name="connsiteX4" fmla="*/ 40 w 10067"/>
              <a:gd name="connsiteY4" fmla="*/ 5945 h 10000"/>
              <a:gd name="connsiteX5" fmla="*/ 40 w 10067"/>
              <a:gd name="connsiteY5" fmla="*/ 4055 h 10000"/>
              <a:gd name="connsiteX6" fmla="*/ 1677 w 10067"/>
              <a:gd name="connsiteY6" fmla="*/ 0 h 10000"/>
              <a:gd name="connsiteX0" fmla="*/ 2791 w 11181"/>
              <a:gd name="connsiteY0" fmla="*/ 0 h 10630"/>
              <a:gd name="connsiteX1" fmla="*/ 11124 w 11181"/>
              <a:gd name="connsiteY1" fmla="*/ 0 h 10630"/>
              <a:gd name="connsiteX2" fmla="*/ 11124 w 11181"/>
              <a:gd name="connsiteY2" fmla="*/ 10000 h 10630"/>
              <a:gd name="connsiteX3" fmla="*/ 2791 w 11181"/>
              <a:gd name="connsiteY3" fmla="*/ 10000 h 10630"/>
              <a:gd name="connsiteX4" fmla="*/ 40 w 11181"/>
              <a:gd name="connsiteY4" fmla="*/ 8276 h 10630"/>
              <a:gd name="connsiteX5" fmla="*/ 1154 w 11181"/>
              <a:gd name="connsiteY5" fmla="*/ 4055 h 10630"/>
              <a:gd name="connsiteX6" fmla="*/ 2791 w 11181"/>
              <a:gd name="connsiteY6" fmla="*/ 0 h 10630"/>
              <a:gd name="connsiteX0" fmla="*/ 2791 w 11181"/>
              <a:gd name="connsiteY0" fmla="*/ 0 h 10630"/>
              <a:gd name="connsiteX1" fmla="*/ 11124 w 11181"/>
              <a:gd name="connsiteY1" fmla="*/ 0 h 10630"/>
              <a:gd name="connsiteX2" fmla="*/ 11124 w 11181"/>
              <a:gd name="connsiteY2" fmla="*/ 10000 h 10630"/>
              <a:gd name="connsiteX3" fmla="*/ 2791 w 11181"/>
              <a:gd name="connsiteY3" fmla="*/ 10000 h 10630"/>
              <a:gd name="connsiteX4" fmla="*/ 40 w 11181"/>
              <a:gd name="connsiteY4" fmla="*/ 8276 h 10630"/>
              <a:gd name="connsiteX5" fmla="*/ 160 w 11181"/>
              <a:gd name="connsiteY5" fmla="*/ 5517 h 10630"/>
              <a:gd name="connsiteX6" fmla="*/ 2791 w 11181"/>
              <a:gd name="connsiteY6" fmla="*/ 0 h 10630"/>
              <a:gd name="connsiteX0" fmla="*/ 2791 w 11181"/>
              <a:gd name="connsiteY0" fmla="*/ 0 h 10000"/>
              <a:gd name="connsiteX1" fmla="*/ 11124 w 11181"/>
              <a:gd name="connsiteY1" fmla="*/ 0 h 10000"/>
              <a:gd name="connsiteX2" fmla="*/ 11124 w 11181"/>
              <a:gd name="connsiteY2" fmla="*/ 10000 h 10000"/>
              <a:gd name="connsiteX3" fmla="*/ 2791 w 11181"/>
              <a:gd name="connsiteY3" fmla="*/ 10000 h 10000"/>
              <a:gd name="connsiteX4" fmla="*/ 40 w 11181"/>
              <a:gd name="connsiteY4" fmla="*/ 8276 h 10000"/>
              <a:gd name="connsiteX5" fmla="*/ 160 w 11181"/>
              <a:gd name="connsiteY5" fmla="*/ 5517 h 10000"/>
              <a:gd name="connsiteX6" fmla="*/ 2791 w 11181"/>
              <a:gd name="connsiteY6" fmla="*/ 0 h 10000"/>
              <a:gd name="connsiteX0" fmla="*/ 2912 w 11302"/>
              <a:gd name="connsiteY0" fmla="*/ 0 h 10000"/>
              <a:gd name="connsiteX1" fmla="*/ 11245 w 11302"/>
              <a:gd name="connsiteY1" fmla="*/ 0 h 10000"/>
              <a:gd name="connsiteX2" fmla="*/ 11245 w 11302"/>
              <a:gd name="connsiteY2" fmla="*/ 10000 h 10000"/>
              <a:gd name="connsiteX3" fmla="*/ 2912 w 11302"/>
              <a:gd name="connsiteY3" fmla="*/ 10000 h 10000"/>
              <a:gd name="connsiteX4" fmla="*/ 40 w 11302"/>
              <a:gd name="connsiteY4" fmla="*/ 10000 h 10000"/>
              <a:gd name="connsiteX5" fmla="*/ 281 w 11302"/>
              <a:gd name="connsiteY5" fmla="*/ 5517 h 10000"/>
              <a:gd name="connsiteX6" fmla="*/ 2912 w 11302"/>
              <a:gd name="connsiteY6" fmla="*/ 0 h 10000"/>
              <a:gd name="connsiteX0" fmla="*/ 2912 w 11302"/>
              <a:gd name="connsiteY0" fmla="*/ 0 h 10000"/>
              <a:gd name="connsiteX1" fmla="*/ 11245 w 11302"/>
              <a:gd name="connsiteY1" fmla="*/ 0 h 10000"/>
              <a:gd name="connsiteX2" fmla="*/ 11245 w 11302"/>
              <a:gd name="connsiteY2" fmla="*/ 10000 h 10000"/>
              <a:gd name="connsiteX3" fmla="*/ 2912 w 11302"/>
              <a:gd name="connsiteY3" fmla="*/ 10000 h 10000"/>
              <a:gd name="connsiteX4" fmla="*/ 40 w 11302"/>
              <a:gd name="connsiteY4" fmla="*/ 10000 h 10000"/>
              <a:gd name="connsiteX5" fmla="*/ 281 w 11302"/>
              <a:gd name="connsiteY5" fmla="*/ 5517 h 10000"/>
              <a:gd name="connsiteX6" fmla="*/ 2912 w 11302"/>
              <a:gd name="connsiteY6" fmla="*/ 0 h 10000"/>
              <a:gd name="connsiteX0" fmla="*/ 2912 w 11302"/>
              <a:gd name="connsiteY0" fmla="*/ 0 h 10338"/>
              <a:gd name="connsiteX1" fmla="*/ 11245 w 11302"/>
              <a:gd name="connsiteY1" fmla="*/ 0 h 10338"/>
              <a:gd name="connsiteX2" fmla="*/ 11245 w 11302"/>
              <a:gd name="connsiteY2" fmla="*/ 10000 h 10338"/>
              <a:gd name="connsiteX3" fmla="*/ 2912 w 11302"/>
              <a:gd name="connsiteY3" fmla="*/ 10000 h 10338"/>
              <a:gd name="connsiteX4" fmla="*/ 40 w 11302"/>
              <a:gd name="connsiteY4" fmla="*/ 10000 h 10338"/>
              <a:gd name="connsiteX5" fmla="*/ 281 w 11302"/>
              <a:gd name="connsiteY5" fmla="*/ 5517 h 10338"/>
              <a:gd name="connsiteX6" fmla="*/ 2912 w 11302"/>
              <a:gd name="connsiteY6" fmla="*/ 0 h 10338"/>
              <a:gd name="connsiteX0" fmla="*/ 2912 w 11302"/>
              <a:gd name="connsiteY0" fmla="*/ 0 h 10338"/>
              <a:gd name="connsiteX1" fmla="*/ 11245 w 11302"/>
              <a:gd name="connsiteY1" fmla="*/ 0 h 10338"/>
              <a:gd name="connsiteX2" fmla="*/ 11245 w 11302"/>
              <a:gd name="connsiteY2" fmla="*/ 10000 h 10338"/>
              <a:gd name="connsiteX3" fmla="*/ 2912 w 11302"/>
              <a:gd name="connsiteY3" fmla="*/ 10000 h 10338"/>
              <a:gd name="connsiteX4" fmla="*/ 40 w 11302"/>
              <a:gd name="connsiteY4" fmla="*/ 10000 h 10338"/>
              <a:gd name="connsiteX5" fmla="*/ 643 w 11302"/>
              <a:gd name="connsiteY5" fmla="*/ 3448 h 10338"/>
              <a:gd name="connsiteX6" fmla="*/ 2912 w 11302"/>
              <a:gd name="connsiteY6" fmla="*/ 0 h 10338"/>
              <a:gd name="connsiteX0" fmla="*/ 2912 w 11302"/>
              <a:gd name="connsiteY0" fmla="*/ 0 h 10338"/>
              <a:gd name="connsiteX1" fmla="*/ 11245 w 11302"/>
              <a:gd name="connsiteY1" fmla="*/ 0 h 10338"/>
              <a:gd name="connsiteX2" fmla="*/ 11245 w 11302"/>
              <a:gd name="connsiteY2" fmla="*/ 10000 h 10338"/>
              <a:gd name="connsiteX3" fmla="*/ 2912 w 11302"/>
              <a:gd name="connsiteY3" fmla="*/ 10000 h 10338"/>
              <a:gd name="connsiteX4" fmla="*/ 40 w 11302"/>
              <a:gd name="connsiteY4" fmla="*/ 10000 h 10338"/>
              <a:gd name="connsiteX5" fmla="*/ 643 w 11302"/>
              <a:gd name="connsiteY5" fmla="*/ 3448 h 10338"/>
              <a:gd name="connsiteX6" fmla="*/ 2912 w 11302"/>
              <a:gd name="connsiteY6" fmla="*/ 0 h 10338"/>
              <a:gd name="connsiteX0" fmla="*/ 2912 w 11302"/>
              <a:gd name="connsiteY0" fmla="*/ 0 h 10338"/>
              <a:gd name="connsiteX1" fmla="*/ 11245 w 11302"/>
              <a:gd name="connsiteY1" fmla="*/ 0 h 10338"/>
              <a:gd name="connsiteX2" fmla="*/ 11245 w 11302"/>
              <a:gd name="connsiteY2" fmla="*/ 10000 h 10338"/>
              <a:gd name="connsiteX3" fmla="*/ 2912 w 11302"/>
              <a:gd name="connsiteY3" fmla="*/ 10000 h 10338"/>
              <a:gd name="connsiteX4" fmla="*/ 40 w 11302"/>
              <a:gd name="connsiteY4" fmla="*/ 10000 h 10338"/>
              <a:gd name="connsiteX5" fmla="*/ 643 w 11302"/>
              <a:gd name="connsiteY5" fmla="*/ 3448 h 10338"/>
              <a:gd name="connsiteX6" fmla="*/ 2912 w 11302"/>
              <a:gd name="connsiteY6" fmla="*/ 0 h 10338"/>
              <a:gd name="connsiteX0" fmla="*/ 2872 w 11262"/>
              <a:gd name="connsiteY0" fmla="*/ 0 h 10338"/>
              <a:gd name="connsiteX1" fmla="*/ 11205 w 11262"/>
              <a:gd name="connsiteY1" fmla="*/ 0 h 10338"/>
              <a:gd name="connsiteX2" fmla="*/ 11205 w 11262"/>
              <a:gd name="connsiteY2" fmla="*/ 10000 h 10338"/>
              <a:gd name="connsiteX3" fmla="*/ 2872 w 11262"/>
              <a:gd name="connsiteY3" fmla="*/ 10000 h 10338"/>
              <a:gd name="connsiteX4" fmla="*/ 0 w 11262"/>
              <a:gd name="connsiteY4" fmla="*/ 10000 h 10338"/>
              <a:gd name="connsiteX5" fmla="*/ 2872 w 11262"/>
              <a:gd name="connsiteY5" fmla="*/ 0 h 10338"/>
              <a:gd name="connsiteX0" fmla="*/ 3046 w 11436"/>
              <a:gd name="connsiteY0" fmla="*/ 0 h 10338"/>
              <a:gd name="connsiteX1" fmla="*/ 11379 w 11436"/>
              <a:gd name="connsiteY1" fmla="*/ 0 h 10338"/>
              <a:gd name="connsiteX2" fmla="*/ 11379 w 11436"/>
              <a:gd name="connsiteY2" fmla="*/ 10000 h 10338"/>
              <a:gd name="connsiteX3" fmla="*/ 3046 w 11436"/>
              <a:gd name="connsiteY3" fmla="*/ 10000 h 10338"/>
              <a:gd name="connsiteX4" fmla="*/ 174 w 11436"/>
              <a:gd name="connsiteY4" fmla="*/ 10000 h 10338"/>
              <a:gd name="connsiteX5" fmla="*/ 3046 w 11436"/>
              <a:gd name="connsiteY5" fmla="*/ 0 h 10338"/>
              <a:gd name="connsiteX0" fmla="*/ 4819 w 11262"/>
              <a:gd name="connsiteY0" fmla="*/ 0 h 10338"/>
              <a:gd name="connsiteX1" fmla="*/ 11205 w 11262"/>
              <a:gd name="connsiteY1" fmla="*/ 0 h 10338"/>
              <a:gd name="connsiteX2" fmla="*/ 11205 w 11262"/>
              <a:gd name="connsiteY2" fmla="*/ 10000 h 10338"/>
              <a:gd name="connsiteX3" fmla="*/ 2872 w 11262"/>
              <a:gd name="connsiteY3" fmla="*/ 10000 h 10338"/>
              <a:gd name="connsiteX4" fmla="*/ 0 w 11262"/>
              <a:gd name="connsiteY4" fmla="*/ 10000 h 10338"/>
              <a:gd name="connsiteX5" fmla="*/ 4819 w 11262"/>
              <a:gd name="connsiteY5" fmla="*/ 0 h 10338"/>
              <a:gd name="connsiteX0" fmla="*/ 4819 w 11262"/>
              <a:gd name="connsiteY0" fmla="*/ 0 h 10338"/>
              <a:gd name="connsiteX1" fmla="*/ 11205 w 11262"/>
              <a:gd name="connsiteY1" fmla="*/ 0 h 10338"/>
              <a:gd name="connsiteX2" fmla="*/ 11205 w 11262"/>
              <a:gd name="connsiteY2" fmla="*/ 10000 h 10338"/>
              <a:gd name="connsiteX3" fmla="*/ 2872 w 11262"/>
              <a:gd name="connsiteY3" fmla="*/ 10000 h 10338"/>
              <a:gd name="connsiteX4" fmla="*/ 0 w 11262"/>
              <a:gd name="connsiteY4" fmla="*/ 10000 h 10338"/>
              <a:gd name="connsiteX5" fmla="*/ 4819 w 11262"/>
              <a:gd name="connsiteY5" fmla="*/ 0 h 1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62" h="10338">
                <a:moveTo>
                  <a:pt x="4819" y="0"/>
                </a:moveTo>
                <a:lnTo>
                  <a:pt x="11205" y="0"/>
                </a:lnTo>
                <a:cubicBezTo>
                  <a:pt x="11214" y="4908"/>
                  <a:pt x="11262" y="226"/>
                  <a:pt x="11205" y="10000"/>
                </a:cubicBezTo>
                <a:lnTo>
                  <a:pt x="2872" y="10000"/>
                </a:lnTo>
                <a:cubicBezTo>
                  <a:pt x="2073" y="10000"/>
                  <a:pt x="22" y="10338"/>
                  <a:pt x="0" y="10000"/>
                </a:cubicBezTo>
                <a:cubicBezTo>
                  <a:pt x="0" y="8333"/>
                  <a:pt x="745" y="1067"/>
                  <a:pt x="4819" y="0"/>
                </a:cubicBezTo>
                <a:close/>
              </a:path>
            </a:pathLst>
          </a:custGeom>
          <a:solidFill>
            <a:schemeClr val="tx1">
              <a:lumMod val="85000"/>
              <a:lumOff val="15000"/>
            </a:schemeClr>
          </a:solidFill>
          <a:ln w="101600">
            <a:solidFill>
              <a:srgbClr val="00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feil nach links und rechts 7"/>
          <p:cNvSpPr/>
          <p:nvPr/>
        </p:nvSpPr>
        <p:spPr>
          <a:xfrm>
            <a:off x="1403648" y="3645024"/>
            <a:ext cx="5904656"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feil nach links und rechts 8"/>
          <p:cNvSpPr/>
          <p:nvPr/>
        </p:nvSpPr>
        <p:spPr>
          <a:xfrm rot="5400000">
            <a:off x="3491880" y="3645024"/>
            <a:ext cx="2088232"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feil nach links und rechts 10"/>
          <p:cNvSpPr/>
          <p:nvPr/>
        </p:nvSpPr>
        <p:spPr>
          <a:xfrm>
            <a:off x="1475656" y="1340768"/>
            <a:ext cx="1800200"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feil nach links und rechts 11"/>
          <p:cNvSpPr/>
          <p:nvPr/>
        </p:nvSpPr>
        <p:spPr>
          <a:xfrm>
            <a:off x="3635896" y="1340768"/>
            <a:ext cx="2160240"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feil nach links und rechts 12"/>
          <p:cNvSpPr/>
          <p:nvPr/>
        </p:nvSpPr>
        <p:spPr>
          <a:xfrm>
            <a:off x="6156176" y="1340768"/>
            <a:ext cx="1872208"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endParaRPr lang="en-US" sz="1600" b="1" dirty="0">
              <a:solidFill>
                <a:schemeClr val="bg1"/>
              </a:solidFill>
              <a:latin typeface="Consolas" pitchFamily="49" charset="0"/>
              <a:ea typeface="Roboto" pitchFamily="2" charset="0"/>
              <a:cs typeface="Consolas" pitchFamily="49" charset="0"/>
            </a:endParaRPr>
          </a:p>
        </p:txBody>
      </p:sp>
      <p:sp>
        <p:nvSpPr>
          <p:cNvPr id="4" name="Rechteck 3"/>
          <p:cNvSpPr/>
          <p:nvPr/>
        </p:nvSpPr>
        <p:spPr>
          <a:xfrm>
            <a:off x="1403647" y="1296144"/>
            <a:ext cx="3145309" cy="504056"/>
          </a:xfrm>
          <a:prstGeom prst="rect">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hteck 5"/>
          <p:cNvSpPr/>
          <p:nvPr/>
        </p:nvSpPr>
        <p:spPr>
          <a:xfrm>
            <a:off x="4644008" y="1296144"/>
            <a:ext cx="720080" cy="504056"/>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feil nach links und rechts 8"/>
          <p:cNvSpPr/>
          <p:nvPr/>
        </p:nvSpPr>
        <p:spPr>
          <a:xfrm rot="5400000">
            <a:off x="3635896" y="4032448"/>
            <a:ext cx="3528392"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feil nach links und rechts 10"/>
          <p:cNvSpPr/>
          <p:nvPr/>
        </p:nvSpPr>
        <p:spPr>
          <a:xfrm>
            <a:off x="1475656" y="720080"/>
            <a:ext cx="3024336"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ihandform 14"/>
          <p:cNvSpPr/>
          <p:nvPr/>
        </p:nvSpPr>
        <p:spPr>
          <a:xfrm>
            <a:off x="1187624" y="1943503"/>
            <a:ext cx="5452532" cy="4293809"/>
          </a:xfrm>
          <a:custGeom>
            <a:avLst/>
            <a:gdLst>
              <a:gd name="connsiteX0" fmla="*/ 372533 w 5452532"/>
              <a:gd name="connsiteY0" fmla="*/ 33867 h 4293809"/>
              <a:gd name="connsiteX1" fmla="*/ 2360990 w 5452532"/>
              <a:gd name="connsiteY1" fmla="*/ 803124 h 4293809"/>
              <a:gd name="connsiteX2" fmla="*/ 3101219 w 5452532"/>
              <a:gd name="connsiteY2" fmla="*/ 3778552 h 4293809"/>
              <a:gd name="connsiteX3" fmla="*/ 5118704 w 5452532"/>
              <a:gd name="connsiteY3" fmla="*/ 3894667 h 4293809"/>
              <a:gd name="connsiteX4" fmla="*/ 5104190 w 5452532"/>
              <a:gd name="connsiteY4" fmla="*/ 1644952 h 4293809"/>
              <a:gd name="connsiteX5" fmla="*/ 4596190 w 5452532"/>
              <a:gd name="connsiteY5" fmla="*/ 599924 h 4293809"/>
              <a:gd name="connsiteX6" fmla="*/ 372533 w 5452532"/>
              <a:gd name="connsiteY6" fmla="*/ 33867 h 4293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2532" h="4293809">
                <a:moveTo>
                  <a:pt x="372533" y="33867"/>
                </a:moveTo>
                <a:cubicBezTo>
                  <a:pt x="0" y="67734"/>
                  <a:pt x="1906209" y="179010"/>
                  <a:pt x="2360990" y="803124"/>
                </a:cubicBezTo>
                <a:cubicBezTo>
                  <a:pt x="2815771" y="1427238"/>
                  <a:pt x="2641600" y="3263295"/>
                  <a:pt x="3101219" y="3778552"/>
                </a:cubicBezTo>
                <a:cubicBezTo>
                  <a:pt x="3560838" y="4293809"/>
                  <a:pt x="4784876" y="4250267"/>
                  <a:pt x="5118704" y="3894667"/>
                </a:cubicBezTo>
                <a:cubicBezTo>
                  <a:pt x="5452532" y="3539067"/>
                  <a:pt x="5191276" y="2194076"/>
                  <a:pt x="5104190" y="1644952"/>
                </a:cubicBezTo>
                <a:cubicBezTo>
                  <a:pt x="5017104" y="1095828"/>
                  <a:pt x="5379961" y="868438"/>
                  <a:pt x="4596190" y="599924"/>
                </a:cubicBezTo>
                <a:cubicBezTo>
                  <a:pt x="3812419" y="331410"/>
                  <a:pt x="745066" y="0"/>
                  <a:pt x="372533" y="33867"/>
                </a:cubicBezTo>
                <a:close/>
              </a:path>
            </a:pathLst>
          </a:custGeom>
          <a:noFill/>
          <a:ln w="76200">
            <a:solidFill>
              <a:srgbClr val="00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feil nach links und rechts 15"/>
          <p:cNvSpPr/>
          <p:nvPr/>
        </p:nvSpPr>
        <p:spPr>
          <a:xfrm>
            <a:off x="3995936" y="3960440"/>
            <a:ext cx="2376264"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feil nach links und rechts 16"/>
          <p:cNvSpPr/>
          <p:nvPr/>
        </p:nvSpPr>
        <p:spPr>
          <a:xfrm>
            <a:off x="1475656" y="3960440"/>
            <a:ext cx="2376264"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normAutofit fontScale="90000"/>
          </a:bodyPr>
          <a:lstStyle/>
          <a:p>
            <a:r>
              <a:rPr lang="de-AT" sz="5400" dirty="0" smtClean="0"/>
              <a:t>Gleich</a:t>
            </a:r>
            <a:r>
              <a:rPr lang="de-AT" sz="5400" dirty="0" smtClean="0">
                <a:solidFill>
                  <a:schemeClr val="tx1">
                    <a:lumMod val="50000"/>
                    <a:lumOff val="50000"/>
                  </a:schemeClr>
                </a:solidFill>
              </a:rPr>
              <a:t> und </a:t>
            </a:r>
            <a:r>
              <a:rPr lang="de-AT" sz="5400" dirty="0" smtClean="0"/>
              <a:t>Gleich</a:t>
            </a:r>
            <a:r>
              <a:rPr lang="de-AT" sz="5400" dirty="0" smtClean="0">
                <a:solidFill>
                  <a:schemeClr val="tx1">
                    <a:lumMod val="50000"/>
                    <a:lumOff val="50000"/>
                  </a:schemeClr>
                </a:solidFill>
              </a:rPr>
              <a:t/>
            </a:r>
            <a:br>
              <a:rPr lang="de-AT" sz="5400" dirty="0" smtClean="0">
                <a:solidFill>
                  <a:schemeClr val="tx1">
                    <a:lumMod val="50000"/>
                    <a:lumOff val="50000"/>
                  </a:schemeClr>
                </a:solidFill>
              </a:rPr>
            </a:br>
            <a:r>
              <a:rPr lang="de-AT" sz="6700" dirty="0" smtClean="0">
                <a:solidFill>
                  <a:schemeClr val="bg1">
                    <a:lumMod val="75000"/>
                  </a:schemeClr>
                </a:solidFill>
              </a:rPr>
              <a:t>Einstellungsähnlichkeit</a:t>
            </a:r>
            <a:r>
              <a:rPr lang="de-AT" sz="6000" dirty="0" smtClean="0">
                <a:solidFill>
                  <a:schemeClr val="bg1">
                    <a:lumMod val="75000"/>
                  </a:schemeClr>
                </a:solidFill>
              </a:rPr>
              <a:t> </a:t>
            </a:r>
            <a:r>
              <a:rPr lang="de-AT" sz="5400" dirty="0" smtClean="0">
                <a:solidFill>
                  <a:schemeClr val="bg1">
                    <a:lumMod val="75000"/>
                  </a:schemeClr>
                </a:solidFill>
              </a:rPr>
              <a:t/>
            </a:r>
            <a:br>
              <a:rPr lang="de-AT" sz="5400" dirty="0" smtClean="0">
                <a:solidFill>
                  <a:schemeClr val="bg1">
                    <a:lumMod val="75000"/>
                  </a:schemeClr>
                </a:solidFill>
              </a:rPr>
            </a:br>
            <a:r>
              <a:rPr lang="de-AT" sz="6300" dirty="0" smtClean="0">
                <a:solidFill>
                  <a:schemeClr val="bg1">
                    <a:lumMod val="75000"/>
                  </a:schemeClr>
                </a:solidFill>
              </a:rPr>
              <a:t>korreliert positiv mit DER</a:t>
            </a:r>
            <a:r>
              <a:rPr lang="de-AT" sz="5400" dirty="0" smtClean="0">
                <a:solidFill>
                  <a:schemeClr val="bg1">
                    <a:lumMod val="75000"/>
                  </a:schemeClr>
                </a:solidFill>
              </a:rPr>
              <a:t/>
            </a:r>
            <a:br>
              <a:rPr lang="de-AT" sz="5400" dirty="0" smtClean="0">
                <a:solidFill>
                  <a:schemeClr val="bg1">
                    <a:lumMod val="75000"/>
                  </a:schemeClr>
                </a:solidFill>
              </a:rPr>
            </a:br>
            <a:r>
              <a:rPr lang="de-AT" sz="5800" dirty="0" smtClean="0">
                <a:solidFill>
                  <a:schemeClr val="bg1">
                    <a:lumMod val="75000"/>
                  </a:schemeClr>
                </a:solidFill>
              </a:rPr>
              <a:t>interpersonellen Anziehung</a:t>
            </a:r>
            <a:r>
              <a:rPr lang="de-AT" sz="5400" dirty="0" smtClean="0"/>
              <a:t/>
            </a:r>
            <a:br>
              <a:rPr lang="de-AT" sz="5400" dirty="0" smtClean="0"/>
            </a:br>
            <a:r>
              <a:rPr lang="de-AT" dirty="0" smtClean="0"/>
              <a:t>gesellt </a:t>
            </a:r>
            <a:r>
              <a:rPr lang="de-AT" dirty="0" smtClean="0">
                <a:solidFill>
                  <a:schemeClr val="tx1">
                    <a:lumMod val="65000"/>
                    <a:lumOff val="35000"/>
                  </a:schemeClr>
                </a:solidFill>
              </a:rPr>
              <a:t>sich</a:t>
            </a:r>
            <a:r>
              <a:rPr lang="de-AT" dirty="0" smtClean="0"/>
              <a:t> gern</a:t>
            </a:r>
            <a:endParaRPr lang="en-US" sz="5400"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def</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filter</a:t>
            </a:r>
            <a:r>
              <a:rPr lang="en-US" sz="2000" b="1" dirty="0" smtClean="0">
                <a:solidFill>
                  <a:schemeClr val="bg1"/>
                </a:solidFill>
                <a:latin typeface="Consolas" pitchFamily="49" charset="0"/>
                <a:ea typeface="Roboto" pitchFamily="2" charset="0"/>
                <a:cs typeface="Consolas" pitchFamily="49" charset="0"/>
              </a:rPr>
              <a:t>(markup):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return</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add_twitter_names</a:t>
            </a:r>
            <a:r>
              <a:rPr lang="en-US" sz="2000" b="1" dirty="0" smtClean="0">
                <a:solidFill>
                  <a:schemeClr val="bg1"/>
                </a:solidFill>
                <a:latin typeface="Consolas" pitchFamily="49" charset="0"/>
                <a:ea typeface="Roboto" pitchFamily="2" charset="0"/>
                <a:cs typeface="Consolas" pitchFamily="49" charset="0"/>
              </a:rPr>
              <a:t>(markup)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def</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rgbClr val="FF00FF"/>
                </a:solidFill>
                <a:latin typeface="Consolas" pitchFamily="49" charset="0"/>
                <a:ea typeface="Roboto" pitchFamily="2" charset="0"/>
                <a:cs typeface="Consolas" pitchFamily="49" charset="0"/>
              </a:rPr>
              <a:t>add_twitter_names</a:t>
            </a:r>
            <a:r>
              <a:rPr lang="en-US" sz="2000" b="1" dirty="0" smtClean="0">
                <a:solidFill>
                  <a:schemeClr val="bg1"/>
                </a:solidFill>
                <a:latin typeface="Consolas" pitchFamily="49" charset="0"/>
                <a:ea typeface="Roboto" pitchFamily="2" charset="0"/>
                <a:cs typeface="Consolas" pitchFamily="49" charset="0"/>
              </a:rPr>
              <a:t>(markup):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pattern = </a:t>
            </a:r>
            <a:r>
              <a:rPr lang="en-US" sz="2000" b="1" dirty="0" smtClean="0">
                <a:solidFill>
                  <a:srgbClr val="00DB00"/>
                </a:solidFill>
                <a:latin typeface="Consolas" pitchFamily="49" charset="0"/>
                <a:ea typeface="Roboto" pitchFamily="2" charset="0"/>
                <a:cs typeface="Consolas" pitchFamily="49" charset="0"/>
              </a:rPr>
              <a:t>"@(\w+)"</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url</a:t>
            </a:r>
            <a:r>
              <a:rPr lang="en-US" sz="2000" b="1" dirty="0" smtClean="0">
                <a:solidFill>
                  <a:schemeClr val="bg1"/>
                </a:solidFill>
                <a:latin typeface="Consolas" pitchFamily="49" charset="0"/>
                <a:ea typeface="Roboto" pitchFamily="2" charset="0"/>
                <a:cs typeface="Consolas" pitchFamily="49" charset="0"/>
              </a:rPr>
              <a:t> = </a:t>
            </a:r>
            <a:r>
              <a:rPr lang="en-US" sz="2000" b="1" dirty="0" smtClean="0">
                <a:solidFill>
                  <a:srgbClr val="00DB00"/>
                </a:solidFill>
                <a:latin typeface="Consolas" pitchFamily="49" charset="0"/>
                <a:ea typeface="Roboto" pitchFamily="2" charset="0"/>
                <a:cs typeface="Consolas" pitchFamily="49" charset="0"/>
              </a:rPr>
              <a:t>"https://twitter.com/"</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link = </a:t>
            </a:r>
            <a:r>
              <a:rPr lang="en-US" sz="2000" b="1" dirty="0" smtClean="0">
                <a:solidFill>
                  <a:srgbClr val="00DB00"/>
                </a:solidFill>
                <a:latin typeface="Consolas" pitchFamily="49" charset="0"/>
                <a:ea typeface="Roboto" pitchFamily="2" charset="0"/>
                <a:cs typeface="Consolas" pitchFamily="49" charset="0"/>
              </a:rPr>
              <a:t>"&lt;a </a:t>
            </a:r>
            <a:r>
              <a:rPr lang="en-US" sz="2000" b="1" dirty="0" err="1" smtClean="0">
                <a:solidFill>
                  <a:srgbClr val="00DB00"/>
                </a:solidFill>
                <a:latin typeface="Consolas" pitchFamily="49" charset="0"/>
                <a:ea typeface="Roboto" pitchFamily="2" charset="0"/>
                <a:cs typeface="Consolas" pitchFamily="49" charset="0"/>
              </a:rPr>
              <a:t>href</a:t>
            </a:r>
            <a:r>
              <a:rPr lang="en-US" sz="2000" b="1" dirty="0" smtClean="0">
                <a:solidFill>
                  <a:srgbClr val="00DB00"/>
                </a:solidFill>
                <a:latin typeface="Consolas" pitchFamily="49" charset="0"/>
                <a:ea typeface="Roboto" pitchFamily="2" charset="0"/>
                <a:cs typeface="Consolas" pitchFamily="49" charset="0"/>
              </a:rPr>
              <a:t>='%s\\1'&gt;@\\1&lt;/a&gt;"</a:t>
            </a:r>
            <a:r>
              <a:rPr lang="en-US" sz="2000" b="1" dirty="0" smtClean="0">
                <a:solidFill>
                  <a:schemeClr val="bg1"/>
                </a:solidFill>
                <a:latin typeface="Consolas" pitchFamily="49" charset="0"/>
                <a:ea typeface="Roboto" pitchFamily="2" charset="0"/>
                <a:cs typeface="Consolas" pitchFamily="49" charset="0"/>
              </a:rPr>
              <a:t> % </a:t>
            </a:r>
            <a:r>
              <a:rPr lang="en-US" sz="2000" b="1" dirty="0" err="1" smtClean="0">
                <a:solidFill>
                  <a:schemeClr val="bg1"/>
                </a:solidFill>
                <a:latin typeface="Consolas" pitchFamily="49" charset="0"/>
                <a:ea typeface="Roboto" pitchFamily="2" charset="0"/>
                <a:cs typeface="Consolas" pitchFamily="49" charset="0"/>
              </a:rPr>
              <a:t>url</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replacement = link</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return</a:t>
            </a:r>
            <a:r>
              <a:rPr lang="en-US" sz="2000" b="1" dirty="0" smtClean="0">
                <a:solidFill>
                  <a:schemeClr val="bg1"/>
                </a:solidFill>
                <a:latin typeface="Consolas" pitchFamily="49" charset="0"/>
                <a:ea typeface="Roboto" pitchFamily="2" charset="0"/>
                <a:cs typeface="Consolas" pitchFamily="49" charset="0"/>
              </a:rPr>
              <a:t> re.sub(pattern, replacement, 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def</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home</a:t>
            </a:r>
            <a:r>
              <a:rPr lang="en-US" sz="2000" b="1" dirty="0" smtClean="0">
                <a:solidFill>
                  <a:schemeClr val="bg1"/>
                </a:solidFill>
                <a:latin typeface="Consolas" pitchFamily="49" charset="0"/>
                <a:ea typeface="Roboto" pitchFamily="2" charset="0"/>
                <a:cs typeface="Consolas" pitchFamily="49" charset="0"/>
              </a:rPr>
              <a:t>(entries):</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markup = </a:t>
            </a:r>
            <a:r>
              <a:rPr lang="en-US" sz="2000" b="1" dirty="0" err="1" smtClean="0">
                <a:solidFill>
                  <a:schemeClr val="bg1"/>
                </a:solidFill>
                <a:latin typeface="Consolas" pitchFamily="49" charset="0"/>
                <a:ea typeface="Roboto" pitchFamily="2" charset="0"/>
                <a:cs typeface="Consolas" pitchFamily="49" charset="0"/>
              </a:rPr>
              <a:t>create_page</a:t>
            </a:r>
            <a:r>
              <a:rPr lang="en-US" sz="2000" b="1" dirty="0" smtClean="0">
                <a:solidFill>
                  <a:schemeClr val="bg1"/>
                </a:solidFill>
                <a:latin typeface="Consolas" pitchFamily="49" charset="0"/>
                <a:ea typeface="Roboto" pitchFamily="2" charset="0"/>
                <a:cs typeface="Consolas" pitchFamily="49" charset="0"/>
              </a:rPr>
              <a:t>(entries)</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markup = filter(markup)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return</a:t>
            </a:r>
            <a:r>
              <a:rPr lang="en-US" sz="2000" b="1" dirty="0" smtClean="0">
                <a:solidFill>
                  <a:schemeClr val="bg1"/>
                </a:solidFill>
                <a:latin typeface="Consolas" pitchFamily="49" charset="0"/>
                <a:ea typeface="Roboto" pitchFamily="2" charset="0"/>
                <a:cs typeface="Consolas" pitchFamily="49" charset="0"/>
              </a:rPr>
              <a:t> 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def</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main</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entries = </a:t>
            </a:r>
            <a:r>
              <a:rPr lang="en-US" sz="2000" b="1" dirty="0" smtClean="0">
                <a:solidFill>
                  <a:srgbClr val="00DB00"/>
                </a:solidFill>
                <a:latin typeface="Consolas" pitchFamily="49" charset="0"/>
                <a:ea typeface="Roboto" pitchFamily="2" charset="0"/>
                <a:cs typeface="Consolas" pitchFamily="49" charset="0"/>
              </a:rPr>
              <a:t>Entries</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if</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len</a:t>
            </a:r>
            <a:r>
              <a:rPr lang="en-US" sz="2000" b="1" dirty="0" smtClean="0">
                <a:solidFill>
                  <a:schemeClr val="bg1"/>
                </a:solidFill>
                <a:latin typeface="Consolas" pitchFamily="49" charset="0"/>
                <a:ea typeface="Roboto" pitchFamily="2" charset="0"/>
                <a:cs typeface="Consolas" pitchFamily="49" charset="0"/>
              </a:rPr>
              <a:t>(</a:t>
            </a:r>
            <a:r>
              <a:rPr lang="en-US" sz="2000" b="1" dirty="0" err="1" smtClean="0">
                <a:solidFill>
                  <a:schemeClr val="bg1"/>
                </a:solidFill>
                <a:latin typeface="Consolas" pitchFamily="49" charset="0"/>
                <a:ea typeface="Roboto" pitchFamily="2" charset="0"/>
                <a:cs typeface="Consolas" pitchFamily="49" charset="0"/>
              </a:rPr>
              <a:t>argv</a:t>
            </a:r>
            <a:r>
              <a:rPr lang="en-US" sz="2000" b="1" dirty="0" smtClean="0">
                <a:solidFill>
                  <a:schemeClr val="bg1"/>
                </a:solidFill>
                <a:latin typeface="Consolas" pitchFamily="49" charset="0"/>
                <a:ea typeface="Roboto" pitchFamily="2" charset="0"/>
                <a:cs typeface="Consolas" pitchFamily="49" charset="0"/>
              </a:rPr>
              <a:t>) &gt; </a:t>
            </a:r>
            <a:r>
              <a:rPr lang="en-US" sz="2000" b="1" dirty="0" smtClean="0">
                <a:solidFill>
                  <a:srgbClr val="FF00FF"/>
                </a:solidFill>
                <a:latin typeface="Consolas" pitchFamily="49" charset="0"/>
                <a:ea typeface="Roboto" pitchFamily="2" charset="0"/>
                <a:cs typeface="Consolas" pitchFamily="49" charset="0"/>
              </a:rPr>
              <a:t>1</a:t>
            </a:r>
            <a:r>
              <a:rPr lang="en-US" sz="2000" b="1" dirty="0" smtClean="0">
                <a:latin typeface="Consolas" pitchFamily="49" charset="0"/>
                <a:ea typeface="Roboto" pitchFamily="2" charset="0"/>
                <a:cs typeface="Consolas" pitchFamily="49" charset="0"/>
              </a:rPr>
              <a:t>:</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date = </a:t>
            </a:r>
            <a:r>
              <a:rPr lang="en-US" sz="2000" b="1" dirty="0" err="1" smtClean="0">
                <a:solidFill>
                  <a:schemeClr val="bg1"/>
                </a:solidFill>
                <a:latin typeface="Consolas" pitchFamily="49" charset="0"/>
                <a:ea typeface="Roboto" pitchFamily="2" charset="0"/>
                <a:cs typeface="Consolas" pitchFamily="49" charset="0"/>
              </a:rPr>
              <a:t>argv</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FF00FF"/>
                </a:solidFill>
                <a:latin typeface="Consolas" pitchFamily="49" charset="0"/>
                <a:ea typeface="Roboto" pitchFamily="2" charset="0"/>
                <a:cs typeface="Consolas" pitchFamily="49" charset="0"/>
              </a:rPr>
              <a:t>1</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entries = </a:t>
            </a:r>
            <a:r>
              <a:rPr lang="en-US" sz="2000" b="1" dirty="0" err="1" smtClean="0">
                <a:solidFill>
                  <a:schemeClr val="bg1"/>
                </a:solidFill>
                <a:latin typeface="Consolas" pitchFamily="49" charset="0"/>
                <a:ea typeface="Roboto" pitchFamily="2" charset="0"/>
                <a:cs typeface="Consolas" pitchFamily="49" charset="0"/>
              </a:rPr>
              <a:t>entries.written_on</a:t>
            </a:r>
            <a:r>
              <a:rPr lang="en-US" sz="2000" b="1" dirty="0" smtClean="0">
                <a:solidFill>
                  <a:schemeClr val="bg1"/>
                </a:solidFill>
                <a:latin typeface="Consolas" pitchFamily="49" charset="0"/>
                <a:ea typeface="Roboto" pitchFamily="2" charset="0"/>
                <a:cs typeface="Consolas" pitchFamily="49" charset="0"/>
              </a:rPr>
              <a:t>(date)</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print</a:t>
            </a:r>
            <a:r>
              <a:rPr lang="en-US" sz="2000" b="1" dirty="0" smtClean="0">
                <a:solidFill>
                  <a:schemeClr val="bg1"/>
                </a:solidFill>
                <a:latin typeface="Consolas" pitchFamily="49" charset="0"/>
                <a:ea typeface="Roboto" pitchFamily="2" charset="0"/>
                <a:cs typeface="Consolas" pitchFamily="49" charset="0"/>
              </a:rPr>
              <a:t> home(entries)</a:t>
            </a:r>
            <a:endParaRPr lang="en-US" sz="20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solidFill>
                  <a:srgbClr val="FF00FF"/>
                </a:solidFill>
              </a:rPr>
              <a:t>GESUNDHEIT</a:t>
            </a:r>
            <a:endParaRPr lang="en-US" dirty="0">
              <a:solidFill>
                <a:srgbClr val="FF00FF"/>
              </a:solidFill>
            </a:endParaRPr>
          </a:p>
        </p:txBody>
      </p:sp>
      <p:sp>
        <p:nvSpPr>
          <p:cNvPr id="4" name="Textplatzhalter 3"/>
          <p:cNvSpPr>
            <a:spLocks noGrp="1"/>
          </p:cNvSpPr>
          <p:nvPr>
            <p:ph type="body" sz="quarter" idx="10"/>
          </p:nvPr>
        </p:nvSpPr>
        <p:spPr/>
        <p:txBody>
          <a:bodyPr/>
          <a:lstStyle/>
          <a:p>
            <a:r>
              <a:rPr lang="de-DE" dirty="0" smtClean="0"/>
              <a:t>Die einfachste Metrik</a:t>
            </a:r>
            <a:endParaRPr lang="en-US" dirty="0"/>
          </a:p>
        </p:txBody>
      </p:sp>
      <p:sp>
        <p:nvSpPr>
          <p:cNvPr id="5" name="Textplatzhalter 4"/>
          <p:cNvSpPr>
            <a:spLocks noGrp="1"/>
          </p:cNvSpPr>
          <p:nvPr>
            <p:ph type="body" sz="quarter" idx="11"/>
          </p:nvPr>
        </p:nvSpPr>
        <p:spPr/>
        <p:txBody>
          <a:bodyPr/>
          <a:lstStyle/>
          <a:p>
            <a:r>
              <a:rPr lang="de-DE" dirty="0" smtClean="0"/>
              <a:t>für die C-Familie</a:t>
            </a:r>
            <a:endParaRPr 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smtClean="0"/>
              <a:t>Signature Survey</a:t>
            </a:r>
            <a:br>
              <a:rPr lang="de-DE" dirty="0" smtClean="0"/>
            </a:br>
            <a:r>
              <a:rPr lang="de-DE" dirty="0" smtClean="0"/>
              <a:t/>
            </a:r>
            <a:br>
              <a:rPr lang="de-DE" dirty="0" smtClean="0"/>
            </a:br>
            <a:r>
              <a:rPr lang="en-US" dirty="0" err="1" smtClean="0">
                <a:latin typeface="Roboto" pitchFamily="2" charset="0"/>
                <a:ea typeface="Roboto" pitchFamily="2" charset="0"/>
              </a:rPr>
              <a:t>Datei</a:t>
            </a:r>
            <a:r>
              <a:rPr lang="en-US" dirty="0" smtClean="0">
                <a:latin typeface="Roboto" pitchFamily="2" charset="0"/>
                <a:ea typeface="Roboto" pitchFamily="2" charset="0"/>
              </a:rPr>
              <a:t> (&lt;loc&gt;): { ; } </a:t>
            </a:r>
            <a:r>
              <a:rPr lang="en-US" dirty="0" smtClean="0"/>
              <a:t/>
            </a:r>
            <a:br>
              <a:rPr lang="en-US" dirty="0" smtClean="0"/>
            </a:br>
            <a:r>
              <a:rPr lang="en-US" dirty="0" smtClean="0"/>
              <a:t/>
            </a:r>
            <a:br>
              <a:rPr lang="en-US" dirty="0" smtClean="0"/>
            </a:br>
            <a:endParaRPr lang="en-US" sz="1300"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000" b="1" dirty="0" err="1" smtClean="0">
                <a:solidFill>
                  <a:schemeClr val="bg1"/>
                </a:solidFill>
                <a:latin typeface="Consolas" pitchFamily="49" charset="0"/>
                <a:ea typeface="Roboto" pitchFamily="2" charset="0"/>
                <a:cs typeface="Consolas" pitchFamily="49" charset="0"/>
              </a:rPr>
              <a:t>ExitWindowsFlags.cs</a:t>
            </a:r>
            <a:r>
              <a:rPr lang="en-US" sz="1000" b="1" dirty="0" smtClean="0">
                <a:solidFill>
                  <a:schemeClr val="bg1"/>
                </a:solidFill>
                <a:latin typeface="Consolas" pitchFamily="49" charset="0"/>
                <a:ea typeface="Roboto" pitchFamily="2" charset="0"/>
                <a:cs typeface="Consolas" pitchFamily="49" charset="0"/>
              </a:rPr>
              <a:t> (17):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FullScreen.cs</a:t>
            </a:r>
            <a:r>
              <a:rPr lang="en-US" sz="1000" b="1" dirty="0" smtClean="0">
                <a:solidFill>
                  <a:schemeClr val="bg1"/>
                </a:solidFill>
                <a:latin typeface="Consolas" pitchFamily="49" charset="0"/>
                <a:ea typeface="Roboto" pitchFamily="2" charset="0"/>
                <a:cs typeface="Consolas" pitchFamily="49" charset="0"/>
              </a:rPr>
              <a:t> (10):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HexToColorExtension.cs</a:t>
            </a:r>
            <a:r>
              <a:rPr lang="en-US" sz="1000" b="1" dirty="0" smtClean="0">
                <a:solidFill>
                  <a:schemeClr val="bg1"/>
                </a:solidFill>
                <a:latin typeface="Consolas" pitchFamily="49" charset="0"/>
                <a:ea typeface="Roboto" pitchFamily="2" charset="0"/>
                <a:cs typeface="Consolas" pitchFamily="49" charset="0"/>
              </a:rPr>
              <a:t> (30):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Hibernate.cs</a:t>
            </a:r>
            <a:r>
              <a:rPr lang="en-US" sz="1000" b="1" dirty="0" smtClean="0">
                <a:solidFill>
                  <a:schemeClr val="bg1"/>
                </a:solidFill>
                <a:latin typeface="Consolas" pitchFamily="49" charset="0"/>
                <a:ea typeface="Roboto" pitchFamily="2" charset="0"/>
                <a:cs typeface="Consolas" pitchFamily="49" charset="0"/>
              </a:rPr>
              <a:t> (23):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ICanBeSelected.cs</a:t>
            </a:r>
            <a:r>
              <a:rPr lang="en-US" sz="1000" b="1" dirty="0" smtClean="0">
                <a:solidFill>
                  <a:schemeClr val="bg1"/>
                </a:solidFill>
                <a:latin typeface="Consolas" pitchFamily="49" charset="0"/>
                <a:ea typeface="Roboto" pitchFamily="2" charset="0"/>
                <a:cs typeface="Consolas" pitchFamily="49" charset="0"/>
              </a:rPr>
              <a:t> (10):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ICanStartAndStop.cs</a:t>
            </a:r>
            <a:r>
              <a:rPr lang="en-US" sz="1000" b="1" dirty="0" smtClean="0">
                <a:solidFill>
                  <a:schemeClr val="bg1"/>
                </a:solidFill>
                <a:latin typeface="Consolas" pitchFamily="49" charset="0"/>
                <a:ea typeface="Roboto" pitchFamily="2" charset="0"/>
                <a:cs typeface="Consolas" pitchFamily="49" charset="0"/>
              </a:rPr>
              <a:t> (12):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IExecute.cs</a:t>
            </a:r>
            <a:r>
              <a:rPr lang="en-US" sz="1000" b="1" dirty="0" smtClean="0">
                <a:solidFill>
                  <a:schemeClr val="bg1"/>
                </a:solidFill>
                <a:latin typeface="Consolas" pitchFamily="49" charset="0"/>
                <a:ea typeface="Roboto" pitchFamily="2" charset="0"/>
                <a:cs typeface="Consolas" pitchFamily="49" charset="0"/>
              </a:rPr>
              <a:t> (10):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IHaveGotTheTime.cs</a:t>
            </a:r>
            <a:r>
              <a:rPr lang="en-US" sz="1000" b="1" dirty="0" smtClean="0">
                <a:solidFill>
                  <a:schemeClr val="bg1"/>
                </a:solidFill>
                <a:latin typeface="Consolas" pitchFamily="49" charset="0"/>
                <a:ea typeface="Roboto" pitchFamily="2" charset="0"/>
                <a:cs typeface="Consolas" pitchFamily="49" charset="0"/>
              </a:rPr>
              <a:t> (9):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IntToTimespanExtension.cs</a:t>
            </a:r>
            <a:r>
              <a:rPr lang="en-US" sz="1000" b="1" dirty="0" smtClean="0">
                <a:solidFill>
                  <a:schemeClr val="bg1"/>
                </a:solidFill>
                <a:latin typeface="Consolas" pitchFamily="49" charset="0"/>
                <a:ea typeface="Roboto" pitchFamily="2" charset="0"/>
                <a:cs typeface="Consolas" pitchFamily="49" charset="0"/>
              </a:rPr>
              <a:t> (26):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InvisibilityConverter.cs</a:t>
            </a:r>
            <a:r>
              <a:rPr lang="en-US" sz="1000" b="1" dirty="0" smtClean="0">
                <a:solidFill>
                  <a:schemeClr val="bg1"/>
                </a:solidFill>
                <a:latin typeface="Consolas" pitchFamily="49" charset="0"/>
                <a:ea typeface="Roboto" pitchFamily="2" charset="0"/>
                <a:cs typeface="Consolas" pitchFamily="49" charset="0"/>
              </a:rPr>
              <a:t> (20):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IShutdownTheSystem.cs</a:t>
            </a:r>
            <a:r>
              <a:rPr lang="en-US" sz="1000" b="1" dirty="0" smtClean="0">
                <a:solidFill>
                  <a:schemeClr val="bg1"/>
                </a:solidFill>
                <a:latin typeface="Consolas" pitchFamily="49" charset="0"/>
                <a:ea typeface="Roboto" pitchFamily="2" charset="0"/>
                <a:cs typeface="Consolas" pitchFamily="49" charset="0"/>
              </a:rPr>
              <a:t> (7):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IWindowsFunctions.cs</a:t>
            </a:r>
            <a:r>
              <a:rPr lang="en-US" sz="1000" b="1" dirty="0" smtClean="0">
                <a:solidFill>
                  <a:schemeClr val="bg1"/>
                </a:solidFill>
                <a:latin typeface="Consolas" pitchFamily="49" charset="0"/>
                <a:ea typeface="Roboto" pitchFamily="2" charset="0"/>
                <a:cs typeface="Consolas" pitchFamily="49" charset="0"/>
              </a:rPr>
              <a:t> (9):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KeyExtension.cs</a:t>
            </a:r>
            <a:r>
              <a:rPr lang="en-US" sz="1000" b="1" dirty="0" smtClean="0">
                <a:solidFill>
                  <a:schemeClr val="bg1"/>
                </a:solidFill>
                <a:latin typeface="Consolas" pitchFamily="49" charset="0"/>
                <a:ea typeface="Roboto" pitchFamily="2" charset="0"/>
                <a:cs typeface="Consolas" pitchFamily="49" charset="0"/>
              </a:rPr>
              <a:t> (17):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Lock.cs</a:t>
            </a:r>
            <a:r>
              <a:rPr lang="en-US" sz="1000" b="1" dirty="0" smtClean="0">
                <a:solidFill>
                  <a:schemeClr val="bg1"/>
                </a:solidFill>
                <a:latin typeface="Consolas" pitchFamily="49" charset="0"/>
                <a:ea typeface="Roboto" pitchFamily="2" charset="0"/>
                <a:cs typeface="Consolas" pitchFamily="49" charset="0"/>
              </a:rPr>
              <a:t> (20):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LogOff.cs</a:t>
            </a:r>
            <a:r>
              <a:rPr lang="en-US" sz="1000" b="1" dirty="0" smtClean="0">
                <a:solidFill>
                  <a:schemeClr val="bg1"/>
                </a:solidFill>
                <a:latin typeface="Consolas" pitchFamily="49" charset="0"/>
                <a:ea typeface="Roboto" pitchFamily="2" charset="0"/>
                <a:cs typeface="Consolas" pitchFamily="49" charset="0"/>
              </a:rPr>
              <a:t> (21):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MainViewModel.cs</a:t>
            </a:r>
            <a:r>
              <a:rPr lang="en-US" sz="1000" b="1" dirty="0" smtClean="0">
                <a:solidFill>
                  <a:schemeClr val="bg1"/>
                </a:solidFill>
                <a:latin typeface="Consolas" pitchFamily="49" charset="0"/>
                <a:ea typeface="Roboto" pitchFamily="2" charset="0"/>
                <a:cs typeface="Consolas" pitchFamily="49" charset="0"/>
              </a:rPr>
              <a:t> (103):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MainWindow.xaml.cs</a:t>
            </a:r>
            <a:r>
              <a:rPr lang="en-US" sz="1000" b="1" dirty="0" smtClean="0">
                <a:solidFill>
                  <a:schemeClr val="bg1"/>
                </a:solidFill>
                <a:latin typeface="Consolas" pitchFamily="49" charset="0"/>
                <a:ea typeface="Roboto" pitchFamily="2" charset="0"/>
                <a:cs typeface="Consolas" pitchFamily="49" charset="0"/>
              </a:rPr>
              <a:t> (42):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MenuItemExtension.cs</a:t>
            </a:r>
            <a:r>
              <a:rPr lang="en-US" sz="1000" b="1" dirty="0" smtClean="0">
                <a:solidFill>
                  <a:schemeClr val="bg1"/>
                </a:solidFill>
                <a:latin typeface="Consolas" pitchFamily="49" charset="0"/>
                <a:ea typeface="Roboto" pitchFamily="2" charset="0"/>
                <a:cs typeface="Consolas" pitchFamily="49" charset="0"/>
              </a:rPr>
              <a:t> (17):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MouseWheelGesture.cs</a:t>
            </a:r>
            <a:r>
              <a:rPr lang="en-US" sz="1000" b="1" dirty="0" smtClean="0">
                <a:solidFill>
                  <a:schemeClr val="bg1"/>
                </a:solidFill>
                <a:latin typeface="Consolas" pitchFamily="49" charset="0"/>
                <a:ea typeface="Roboto" pitchFamily="2" charset="0"/>
                <a:cs typeface="Consolas" pitchFamily="49" charset="0"/>
              </a:rPr>
              <a:t> (56):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MutuallyExclusiveCheckBoxes.cs</a:t>
            </a:r>
            <a:r>
              <a:rPr lang="en-US" sz="1000" b="1" dirty="0" smtClean="0">
                <a:solidFill>
                  <a:schemeClr val="bg1"/>
                </a:solidFill>
                <a:latin typeface="Consolas" pitchFamily="49" charset="0"/>
                <a:ea typeface="Roboto" pitchFamily="2" charset="0"/>
                <a:cs typeface="Consolas" pitchFamily="49" charset="0"/>
              </a:rPr>
              <a:t> (42):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PlaySound.cs</a:t>
            </a:r>
            <a:r>
              <a:rPr lang="en-US" sz="1000" b="1" dirty="0" smtClean="0">
                <a:solidFill>
                  <a:schemeClr val="bg1"/>
                </a:solidFill>
                <a:latin typeface="Consolas" pitchFamily="49" charset="0"/>
                <a:ea typeface="Roboto" pitchFamily="2" charset="0"/>
                <a:cs typeface="Consolas" pitchFamily="49" charset="0"/>
              </a:rPr>
              <a:t> (23):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PomodoroTimer.cs</a:t>
            </a:r>
            <a:r>
              <a:rPr lang="en-US" sz="1000" b="1" dirty="0" smtClean="0">
                <a:solidFill>
                  <a:schemeClr val="bg1"/>
                </a:solidFill>
                <a:latin typeface="Consolas" pitchFamily="49" charset="0"/>
                <a:ea typeface="Roboto" pitchFamily="2" charset="0"/>
                <a:cs typeface="Consolas" pitchFamily="49" charset="0"/>
              </a:rPr>
              <a:t> (33):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RegisterShutdownEvent.cs</a:t>
            </a:r>
            <a:r>
              <a:rPr lang="en-US" sz="1000" b="1" dirty="0" smtClean="0">
                <a:solidFill>
                  <a:schemeClr val="bg1"/>
                </a:solidFill>
                <a:latin typeface="Consolas" pitchFamily="49" charset="0"/>
                <a:ea typeface="Roboto" pitchFamily="2" charset="0"/>
                <a:cs typeface="Consolas" pitchFamily="49" charset="0"/>
              </a:rPr>
              <a:t> (12):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RegisterTimeoutEvent.cs</a:t>
            </a:r>
            <a:r>
              <a:rPr lang="en-US" sz="1000" b="1" dirty="0" smtClean="0">
                <a:solidFill>
                  <a:schemeClr val="bg1"/>
                </a:solidFill>
                <a:latin typeface="Consolas" pitchFamily="49" charset="0"/>
                <a:ea typeface="Roboto" pitchFamily="2" charset="0"/>
                <a:cs typeface="Consolas" pitchFamily="49" charset="0"/>
              </a:rPr>
              <a:t> (23):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ResetTimer.cs</a:t>
            </a:r>
            <a:r>
              <a:rPr lang="en-US" sz="1000" b="1" dirty="0" smtClean="0">
                <a:solidFill>
                  <a:schemeClr val="bg1"/>
                </a:solidFill>
                <a:latin typeface="Consolas" pitchFamily="49" charset="0"/>
                <a:ea typeface="Roboto" pitchFamily="2" charset="0"/>
                <a:cs typeface="Consolas" pitchFamily="49" charset="0"/>
              </a:rPr>
              <a:t> (21):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Restart.cs</a:t>
            </a:r>
            <a:r>
              <a:rPr lang="en-US" sz="1000" b="1" dirty="0" smtClean="0">
                <a:solidFill>
                  <a:schemeClr val="bg1"/>
                </a:solidFill>
                <a:latin typeface="Consolas" pitchFamily="49" charset="0"/>
                <a:ea typeface="Roboto" pitchFamily="2" charset="0"/>
                <a:cs typeface="Consolas" pitchFamily="49" charset="0"/>
              </a:rPr>
              <a:t> (21):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RestartTimer.cs</a:t>
            </a:r>
            <a:r>
              <a:rPr lang="en-US" sz="1000" b="1" dirty="0" smtClean="0">
                <a:solidFill>
                  <a:schemeClr val="bg1"/>
                </a:solidFill>
                <a:latin typeface="Consolas" pitchFamily="49" charset="0"/>
                <a:ea typeface="Roboto" pitchFamily="2" charset="0"/>
                <a:cs typeface="Consolas" pitchFamily="49" charset="0"/>
              </a:rPr>
              <a:t> (21):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SetColor.cs</a:t>
            </a:r>
            <a:r>
              <a:rPr lang="en-US" sz="1000" b="1" dirty="0" smtClean="0">
                <a:solidFill>
                  <a:schemeClr val="bg1"/>
                </a:solidFill>
                <a:latin typeface="Consolas" pitchFamily="49" charset="0"/>
                <a:ea typeface="Roboto" pitchFamily="2" charset="0"/>
                <a:cs typeface="Consolas" pitchFamily="49" charset="0"/>
              </a:rPr>
              <a:t> (37):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SetTime.cs</a:t>
            </a:r>
            <a:r>
              <a:rPr lang="en-US" sz="1000" b="1" dirty="0" smtClean="0">
                <a:solidFill>
                  <a:schemeClr val="bg1"/>
                </a:solidFill>
                <a:latin typeface="Consolas" pitchFamily="49" charset="0"/>
                <a:ea typeface="Roboto" pitchFamily="2" charset="0"/>
                <a:cs typeface="Consolas" pitchFamily="49" charset="0"/>
              </a:rPr>
              <a:t> (18):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Shutdown.cs</a:t>
            </a:r>
            <a:r>
              <a:rPr lang="en-US" sz="1000" b="1" dirty="0" smtClean="0">
                <a:solidFill>
                  <a:schemeClr val="bg1"/>
                </a:solidFill>
                <a:latin typeface="Consolas" pitchFamily="49" charset="0"/>
                <a:ea typeface="Roboto" pitchFamily="2" charset="0"/>
                <a:cs typeface="Consolas" pitchFamily="49" charset="0"/>
              </a:rPr>
              <a:t> (21):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ShutdownReason.cs</a:t>
            </a:r>
            <a:r>
              <a:rPr lang="en-US" sz="1000" b="1" dirty="0" smtClean="0">
                <a:solidFill>
                  <a:schemeClr val="bg1"/>
                </a:solidFill>
                <a:latin typeface="Consolas" pitchFamily="49" charset="0"/>
                <a:ea typeface="Roboto" pitchFamily="2" charset="0"/>
                <a:cs typeface="Consolas" pitchFamily="49" charset="0"/>
              </a:rPr>
              <a:t> (47):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Sleep.cs</a:t>
            </a:r>
            <a:r>
              <a:rPr lang="en-US" sz="1000" b="1" dirty="0" smtClean="0">
                <a:solidFill>
                  <a:schemeClr val="bg1"/>
                </a:solidFill>
                <a:latin typeface="Consolas" pitchFamily="49" charset="0"/>
                <a:ea typeface="Roboto" pitchFamily="2" charset="0"/>
                <a:cs typeface="Consolas" pitchFamily="49" charset="0"/>
              </a:rPr>
              <a:t> (23):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Start.cs</a:t>
            </a:r>
            <a:r>
              <a:rPr lang="en-US" sz="1000" b="1" dirty="0" smtClean="0">
                <a:solidFill>
                  <a:schemeClr val="bg1"/>
                </a:solidFill>
                <a:latin typeface="Consolas" pitchFamily="49" charset="0"/>
                <a:ea typeface="Roboto" pitchFamily="2" charset="0"/>
                <a:cs typeface="Consolas" pitchFamily="49" charset="0"/>
              </a:rPr>
              <a:t> (10):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Stop.cs</a:t>
            </a:r>
            <a:r>
              <a:rPr lang="en-US" sz="1000" b="1" dirty="0" smtClean="0">
                <a:solidFill>
                  <a:schemeClr val="bg1"/>
                </a:solidFill>
                <a:latin typeface="Consolas" pitchFamily="49" charset="0"/>
                <a:ea typeface="Roboto" pitchFamily="2" charset="0"/>
                <a:cs typeface="Consolas" pitchFamily="49" charset="0"/>
              </a:rPr>
              <a:t> (10):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TimeSpanExtensions.cs</a:t>
            </a:r>
            <a:r>
              <a:rPr lang="en-US" sz="1000" b="1" dirty="0" smtClean="0">
                <a:solidFill>
                  <a:schemeClr val="bg1"/>
                </a:solidFill>
                <a:latin typeface="Consolas" pitchFamily="49" charset="0"/>
                <a:ea typeface="Roboto" pitchFamily="2" charset="0"/>
                <a:cs typeface="Consolas" pitchFamily="49" charset="0"/>
              </a:rPr>
              <a:t> (12):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Toggle.cs</a:t>
            </a:r>
            <a:r>
              <a:rPr lang="en-US" sz="1000" b="1" dirty="0" smtClean="0">
                <a:solidFill>
                  <a:schemeClr val="bg1"/>
                </a:solidFill>
                <a:latin typeface="Consolas" pitchFamily="49" charset="0"/>
                <a:ea typeface="Roboto" pitchFamily="2" charset="0"/>
                <a:cs typeface="Consolas" pitchFamily="49" charset="0"/>
              </a:rPr>
              <a:t> (13):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ViewCommand.cs</a:t>
            </a:r>
            <a:r>
              <a:rPr lang="en-US" sz="1000" b="1" dirty="0" smtClean="0">
                <a:solidFill>
                  <a:schemeClr val="bg1"/>
                </a:solidFill>
                <a:latin typeface="Consolas" pitchFamily="49" charset="0"/>
                <a:ea typeface="Roboto" pitchFamily="2" charset="0"/>
                <a:cs typeface="Consolas" pitchFamily="49" charset="0"/>
              </a:rPr>
              <a:t> (15):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ViewModel.cs</a:t>
            </a:r>
            <a:r>
              <a:rPr lang="en-US" sz="1000" b="1" dirty="0" smtClean="0">
                <a:solidFill>
                  <a:schemeClr val="bg1"/>
                </a:solidFill>
                <a:latin typeface="Consolas" pitchFamily="49" charset="0"/>
                <a:ea typeface="Roboto" pitchFamily="2" charset="0"/>
                <a:cs typeface="Consolas" pitchFamily="49" charset="0"/>
              </a:rPr>
              <a:t> (39):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ViewModelBaseWeasel.cs</a:t>
            </a:r>
            <a:r>
              <a:rPr lang="en-US" sz="1000" b="1" dirty="0" smtClean="0">
                <a:solidFill>
                  <a:schemeClr val="bg1"/>
                </a:solidFill>
                <a:latin typeface="Consolas" pitchFamily="49" charset="0"/>
                <a:ea typeface="Roboto" pitchFamily="2" charset="0"/>
                <a:cs typeface="Consolas" pitchFamily="49" charset="0"/>
              </a:rPr>
              <a:t> (29):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VisibilityConverter.cs</a:t>
            </a:r>
            <a:r>
              <a:rPr lang="en-US" sz="1000" b="1" dirty="0" smtClean="0">
                <a:solidFill>
                  <a:schemeClr val="bg1"/>
                </a:solidFill>
                <a:latin typeface="Consolas" pitchFamily="49" charset="0"/>
                <a:ea typeface="Roboto" pitchFamily="2" charset="0"/>
                <a:cs typeface="Consolas" pitchFamily="49" charset="0"/>
              </a:rPr>
              <a:t> (20):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Wheel.xaml.cs</a:t>
            </a:r>
            <a:r>
              <a:rPr lang="en-US" sz="1000" b="1" dirty="0" smtClean="0">
                <a:solidFill>
                  <a:schemeClr val="bg1"/>
                </a:solidFill>
                <a:latin typeface="Consolas" pitchFamily="49" charset="0"/>
                <a:ea typeface="Roboto" pitchFamily="2" charset="0"/>
                <a:cs typeface="Consolas" pitchFamily="49" charset="0"/>
              </a:rPr>
              <a:t> (20):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WheelDirection.cs</a:t>
            </a:r>
            <a:r>
              <a:rPr lang="en-US" sz="1000" b="1" dirty="0" smtClean="0">
                <a:solidFill>
                  <a:schemeClr val="bg1"/>
                </a:solidFill>
                <a:latin typeface="Consolas" pitchFamily="49" charset="0"/>
                <a:ea typeface="Roboto" pitchFamily="2" charset="0"/>
                <a:cs typeface="Consolas" pitchFamily="49" charset="0"/>
              </a:rPr>
              <a:t> (9): {{}}</a:t>
            </a:r>
            <a:endParaRPr lang="en-US" sz="10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000" b="1" dirty="0" smtClean="0">
                <a:solidFill>
                  <a:schemeClr val="bg1"/>
                </a:solidFill>
                <a:latin typeface="Consolas" pitchFamily="49" charset="0"/>
                <a:ea typeface="Roboto" pitchFamily="2" charset="0"/>
                <a:cs typeface="Consolas" pitchFamily="49" charset="0"/>
              </a:rPr>
              <a:t/>
            </a:r>
            <a:br>
              <a:rPr lang="en-US" sz="10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LogOff.cs</a:t>
            </a:r>
            <a:r>
              <a:rPr lang="en-US" sz="1800" b="1" dirty="0" smtClean="0">
                <a:solidFill>
                  <a:schemeClr val="bg1"/>
                </a:solidFill>
                <a:latin typeface="Consolas" pitchFamily="49" charset="0"/>
                <a:ea typeface="Roboto" pitchFamily="2" charset="0"/>
                <a:cs typeface="Consolas" pitchFamily="49" charset="0"/>
              </a:rPr>
              <a:t> (21): ;{{{}{}{;;}}}</a:t>
            </a:r>
            <a:br>
              <a:rPr lang="en-US" sz="18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MainViewModel.cs</a:t>
            </a:r>
            <a:r>
              <a:rPr lang="en-US" sz="1800" b="1" dirty="0" smtClean="0">
                <a:solidFill>
                  <a:schemeClr val="bg1"/>
                </a:solidFill>
                <a:latin typeface="Consolas" pitchFamily="49" charset="0"/>
                <a:ea typeface="Roboto" pitchFamily="2" charset="0"/>
                <a:cs typeface="Consolas" pitchFamily="49" charset="0"/>
              </a:rPr>
              <a:t> (103): </a:t>
            </a:r>
            <a:r>
              <a:rPr lang="en-US" sz="1800" b="1" dirty="0" smtClean="0">
                <a:solidFill>
                  <a:srgbClr val="FF00FF"/>
                </a:solidFill>
                <a:latin typeface="Consolas" pitchFamily="49" charset="0"/>
                <a:ea typeface="Roboto" pitchFamily="2" charset="0"/>
                <a:cs typeface="Consolas" pitchFamily="49" charset="0"/>
              </a:rPr>
              <a:t>;;;;;;</a:t>
            </a:r>
            <a:r>
              <a:rPr lang="en-US" sz="1800" b="1" dirty="0" smtClean="0">
                <a:solidFill>
                  <a:schemeClr val="bg1"/>
                </a:solidFill>
                <a:latin typeface="Consolas" pitchFamily="49" charset="0"/>
                <a:ea typeface="Roboto" pitchFamily="2" charset="0"/>
                <a:cs typeface="Consolas" pitchFamily="49" charset="0"/>
              </a:rPr>
              <a:t>{{</a:t>
            </a:r>
            <a:r>
              <a:rPr lang="en-US" sz="1800" b="1" dirty="0" smtClean="0">
                <a:solidFill>
                  <a:srgbClr val="00FF00"/>
                </a:solidFill>
                <a:latin typeface="Consolas" pitchFamily="49" charset="0"/>
                <a:ea typeface="Roboto" pitchFamily="2" charset="0"/>
                <a:cs typeface="Consolas" pitchFamily="49" charset="0"/>
              </a:rPr>
              <a:t>;;;;;;;;;</a:t>
            </a:r>
            <a:r>
              <a:rPr lang="en-US" sz="1800" b="1" dirty="0" smtClean="0">
                <a:latin typeface="Consolas" pitchFamily="49" charset="0"/>
                <a:ea typeface="Roboto" pitchFamily="2" charset="0"/>
                <a:cs typeface="Consolas" pitchFamily="49" charset="0"/>
              </a:rPr>
              <a:t>{;;;}</a:t>
            </a:r>
            <a:r>
              <a:rPr lang="en-US" sz="1800" b="1" dirty="0" smtClean="0">
                <a:solidFill>
                  <a:schemeClr val="bg1"/>
                </a:solidFill>
                <a:latin typeface="Consolas" pitchFamily="49" charset="0"/>
                <a:ea typeface="Roboto" pitchFamily="2" charset="0"/>
                <a:cs typeface="Consolas" pitchFamily="49" charset="0"/>
              </a:rPr>
              <a:t>{{;}{;}}{{;}{;}}{{;}{;}}</a:t>
            </a:r>
            <a:br>
              <a:rPr lang="en-US" sz="18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MainWindow.xaml.cs</a:t>
            </a:r>
            <a:r>
              <a:rPr lang="en-US" sz="1800" b="1" dirty="0" smtClean="0">
                <a:solidFill>
                  <a:schemeClr val="bg1"/>
                </a:solidFill>
                <a:latin typeface="Consolas" pitchFamily="49" charset="0"/>
                <a:ea typeface="Roboto" pitchFamily="2" charset="0"/>
                <a:cs typeface="Consolas" pitchFamily="49" charset="0"/>
              </a:rPr>
              <a:t> (42): ;;;;;{{;{;;;}{{;}}{;;;}</a:t>
            </a:r>
            <a:r>
              <a:rPr lang="en-US" sz="1800" b="1" dirty="0" smtClean="0">
                <a:solidFill>
                  <a:srgbClr val="FF7400"/>
                </a:solidFill>
                <a:latin typeface="Consolas" pitchFamily="49" charset="0"/>
                <a:ea typeface="Roboto" pitchFamily="2" charset="0"/>
                <a:cs typeface="Consolas" pitchFamily="49" charset="0"/>
              </a:rPr>
              <a:t>{;;}</a:t>
            </a:r>
            <a:r>
              <a:rPr lang="en-US" sz="1800" b="1" dirty="0" smtClean="0">
                <a:solidFill>
                  <a:schemeClr val="bg1"/>
                </a:solidFill>
                <a:latin typeface="Consolas" pitchFamily="49" charset="0"/>
                <a:ea typeface="Roboto" pitchFamily="2" charset="0"/>
                <a:cs typeface="Consolas" pitchFamily="49" charset="0"/>
              </a:rPr>
              <a:t>}}</a:t>
            </a:r>
            <a:br>
              <a:rPr lang="en-US" sz="18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MenuItemExtension.cs</a:t>
            </a:r>
            <a:r>
              <a:rPr lang="en-US" sz="1800" b="1" dirty="0" smtClean="0">
                <a:solidFill>
                  <a:schemeClr val="bg1"/>
                </a:solidFill>
                <a:latin typeface="Consolas" pitchFamily="49" charset="0"/>
                <a:ea typeface="Roboto" pitchFamily="2" charset="0"/>
                <a:cs typeface="Consolas" pitchFamily="49" charset="0"/>
              </a:rPr>
              <a:t> (17): ;;;{{{{;}}}}</a:t>
            </a:r>
            <a:br>
              <a:rPr lang="en-US" sz="18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MouseWheelGesture.cs</a:t>
            </a:r>
            <a:r>
              <a:rPr lang="en-US" sz="1800" b="1" dirty="0" smtClean="0">
                <a:solidFill>
                  <a:schemeClr val="bg1"/>
                </a:solidFill>
                <a:latin typeface="Consolas" pitchFamily="49" charset="0"/>
                <a:ea typeface="Roboto" pitchFamily="2" charset="0"/>
                <a:cs typeface="Consolas" pitchFamily="49" charset="0"/>
              </a:rPr>
              <a:t> (56): ;{{{}{}{;;}{{{};}}{{{};}}{{{};}}{{{};}}{;;;{</a:t>
            </a:r>
            <a:br>
              <a:rPr lang="en-US" sz="18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MutuallyExclusiveCheckBoxes.cs</a:t>
            </a:r>
            <a:r>
              <a:rPr lang="en-US" sz="1800" b="1" dirty="0" smtClean="0">
                <a:solidFill>
                  <a:schemeClr val="bg1"/>
                </a:solidFill>
                <a:latin typeface="Consolas" pitchFamily="49" charset="0"/>
                <a:ea typeface="Roboto" pitchFamily="2" charset="0"/>
                <a:cs typeface="Consolas" pitchFamily="49" charset="0"/>
              </a:rPr>
              <a:t> (42): ;;{{{;}{;}{;;;;}{;}{;}{;}}}</a:t>
            </a:r>
            <a:br>
              <a:rPr lang="en-US" sz="1800" b="1" dirty="0" smtClean="0">
                <a:solidFill>
                  <a:schemeClr val="bg1"/>
                </a:solidFill>
                <a:latin typeface="Consolas" pitchFamily="49" charset="0"/>
                <a:ea typeface="Roboto" pitchFamily="2" charset="0"/>
                <a:cs typeface="Consolas" pitchFamily="49" charset="0"/>
              </a:rPr>
            </a:br>
            <a:endParaRPr lang="en-US" sz="10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solidFill>
                  <a:srgbClr val="00B7FF"/>
                </a:solidFill>
              </a:rPr>
              <a:t>philosophie</a:t>
            </a:r>
            <a:endParaRPr lang="en-US" dirty="0">
              <a:solidFill>
                <a:srgbClr val="00B7FF"/>
              </a:solidFill>
            </a:endParaRPr>
          </a:p>
        </p:txBody>
      </p:sp>
      <p:sp>
        <p:nvSpPr>
          <p:cNvPr id="4" name="Textplatzhalter 3"/>
          <p:cNvSpPr>
            <a:spLocks noGrp="1"/>
          </p:cNvSpPr>
          <p:nvPr>
            <p:ph type="body" sz="quarter" idx="10"/>
          </p:nvPr>
        </p:nvSpPr>
        <p:spPr/>
        <p:txBody>
          <a:bodyPr/>
          <a:lstStyle/>
          <a:p>
            <a:r>
              <a:rPr lang="en-US" dirty="0" smtClean="0"/>
              <a:t>Code</a:t>
            </a:r>
            <a:endParaRPr lang="en-US" dirty="0"/>
          </a:p>
        </p:txBody>
      </p:sp>
      <p:sp>
        <p:nvSpPr>
          <p:cNvPr id="5" name="Textplatzhalter 4"/>
          <p:cNvSpPr>
            <a:spLocks noGrp="1"/>
          </p:cNvSpPr>
          <p:nvPr>
            <p:ph type="body" sz="quarter" idx="11"/>
          </p:nvPr>
        </p:nvSpPr>
        <p:spPr/>
        <p:txBody>
          <a:bodyPr/>
          <a:lstStyle/>
          <a:p>
            <a:r>
              <a:rPr lang="en-US" dirty="0" smtClean="0"/>
              <a:t>Und </a:t>
            </a:r>
            <a:r>
              <a:rPr lang="en-US" dirty="0" err="1" smtClean="0"/>
              <a:t>Maximen</a:t>
            </a:r>
            <a:endParaRPr 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latin typeface="Consolas" pitchFamily="49" charset="0"/>
                <a:ea typeface="Roboto" pitchFamily="2" charset="0"/>
                <a:cs typeface="Consolas" pitchFamily="49" charset="0"/>
              </a:rPr>
              <a:t>&gt;&gt;&gt; import this</a:t>
            </a: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If the implementation is hard to explain, it's a </a:t>
            </a:r>
            <a:r>
              <a:rPr lang="en-US" dirty="0" smtClean="0">
                <a:solidFill>
                  <a:srgbClr val="FF00FF"/>
                </a:solidFill>
              </a:rPr>
              <a:t>bad idea</a:t>
            </a:r>
            <a:r>
              <a:rPr lang="en-US" dirty="0" smtClean="0"/>
              <a:t>.</a:t>
            </a:r>
            <a:endParaRPr lang="en-US" dirty="0"/>
          </a:p>
        </p:txBody>
      </p:sp>
      <p:sp>
        <p:nvSpPr>
          <p:cNvPr id="3" name="Textfeld 2"/>
          <p:cNvSpPr txBox="1"/>
          <p:nvPr/>
        </p:nvSpPr>
        <p:spPr>
          <a:xfrm>
            <a:off x="6732240" y="6001543"/>
            <a:ext cx="2160240" cy="307777"/>
          </a:xfrm>
          <a:prstGeom prst="rect">
            <a:avLst/>
          </a:prstGeom>
        </p:spPr>
        <p:txBody>
          <a:bodyPr wrap="square" lIns="0" tIns="0" rIns="0" bIns="0" rtlCol="0" anchor="b" anchorCtr="1">
            <a:spAutoFit/>
          </a:bodyPr>
          <a:lstStyle/>
          <a:p>
            <a:pPr algn="r">
              <a:spcBef>
                <a:spcPct val="20000"/>
              </a:spcBef>
            </a:pPr>
            <a:r>
              <a:rPr lang="de-AT" sz="2000" dirty="0" err="1" smtClean="0">
                <a:solidFill>
                  <a:schemeClr val="tx1">
                    <a:lumMod val="50000"/>
                    <a:lumOff val="50000"/>
                  </a:schemeClr>
                </a:solidFill>
                <a:latin typeface="Roboto" pitchFamily="2" charset="0"/>
                <a:ea typeface="Roboto" pitchFamily="2" charset="0"/>
              </a:rPr>
              <a:t>python</a:t>
            </a:r>
            <a:endParaRPr lang="de-AT" sz="2000" dirty="0" smtClean="0">
              <a:solidFill>
                <a:schemeClr val="tx1">
                  <a:lumMod val="50000"/>
                  <a:lumOff val="50000"/>
                </a:schemeClr>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solidFill>
                  <a:srgbClr val="00B7FF"/>
                </a:solidFill>
              </a:rPr>
              <a:t>Zuhören</a:t>
            </a:r>
            <a:endParaRPr lang="en-US" dirty="0">
              <a:solidFill>
                <a:srgbClr val="00B7FF"/>
              </a:solidFill>
            </a:endParaRPr>
          </a:p>
        </p:txBody>
      </p:sp>
      <p:sp>
        <p:nvSpPr>
          <p:cNvPr id="4" name="Textplatzhalter 3"/>
          <p:cNvSpPr>
            <a:spLocks noGrp="1"/>
          </p:cNvSpPr>
          <p:nvPr>
            <p:ph type="body" sz="quarter" idx="10"/>
          </p:nvPr>
        </p:nvSpPr>
        <p:spPr/>
        <p:txBody>
          <a:bodyPr/>
          <a:lstStyle/>
          <a:p>
            <a:r>
              <a:rPr lang="en-US" dirty="0" err="1" smtClean="0"/>
              <a:t>Richtig</a:t>
            </a:r>
            <a:endParaRPr lang="en-US" dirty="0"/>
          </a:p>
        </p:txBody>
      </p:sp>
      <p:sp>
        <p:nvSpPr>
          <p:cNvPr id="5" name="Textplatzhalter 4"/>
          <p:cNvSpPr>
            <a:spLocks noGrp="1"/>
          </p:cNvSpPr>
          <p:nvPr>
            <p:ph type="body" sz="quarter" idx="11"/>
          </p:nvPr>
        </p:nvSpPr>
        <p:spPr/>
        <p:txBody>
          <a:bodyPr/>
          <a:lstStyle/>
          <a:p>
            <a:r>
              <a:rPr lang="en-US" dirty="0" smtClean="0"/>
              <a:t>und </a:t>
            </a:r>
            <a:r>
              <a:rPr lang="en-US" dirty="0" err="1" smtClean="0"/>
              <a:t>dabei</a:t>
            </a:r>
            <a:r>
              <a:rPr lang="en-US" dirty="0" smtClean="0"/>
              <a:t> </a:t>
            </a:r>
            <a:r>
              <a:rPr lang="en-US" dirty="0" err="1" smtClean="0"/>
              <a:t>lernen</a:t>
            </a:r>
            <a:r>
              <a:rPr lang="en-US" dirty="0" smtClean="0"/>
              <a:t>!</a:t>
            </a:r>
            <a:endParaRPr lang="en-US"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Wir brauchen einen </a:t>
            </a:r>
            <a:r>
              <a:rPr lang="de-DE" dirty="0" err="1" smtClean="0">
                <a:solidFill>
                  <a:srgbClr val="FF00FF"/>
                </a:solidFill>
              </a:rPr>
              <a:t>Automocker</a:t>
            </a:r>
            <a:r>
              <a:rPr lang="de-DE" dirty="0" smtClean="0"/>
              <a:t>.</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AT" sz="5600" dirty="0" smtClean="0"/>
              <a:t>Die gravitationsbedingte</a:t>
            </a:r>
            <a:r>
              <a:rPr lang="de-AT" sz="5600" dirty="0" smtClean="0">
                <a:solidFill>
                  <a:schemeClr val="tx1">
                    <a:lumMod val="50000"/>
                    <a:lumOff val="50000"/>
                  </a:schemeClr>
                </a:solidFill>
              </a:rPr>
              <a:t> </a:t>
            </a:r>
            <a:r>
              <a:rPr lang="de-AT" sz="6200" dirty="0" smtClean="0"/>
              <a:t>vertikale </a:t>
            </a:r>
            <a:r>
              <a:rPr lang="de-AT" sz="6200" dirty="0" smtClean="0">
                <a:solidFill>
                  <a:srgbClr val="FF00FF"/>
                </a:solidFill>
              </a:rPr>
              <a:t>Dislokation</a:t>
            </a:r>
            <a:r>
              <a:rPr lang="de-AT" sz="6200" dirty="0" smtClean="0"/>
              <a:t/>
            </a:r>
            <a:br>
              <a:rPr lang="de-AT" sz="6200" dirty="0" smtClean="0"/>
            </a:br>
            <a:r>
              <a:rPr lang="de-AT" sz="4900" dirty="0" smtClean="0"/>
              <a:t>maliformer </a:t>
            </a:r>
            <a:r>
              <a:rPr lang="de-AT" sz="4900" dirty="0" smtClean="0">
                <a:solidFill>
                  <a:srgbClr val="FF00FF"/>
                </a:solidFill>
              </a:rPr>
              <a:t>Agrarprodukte</a:t>
            </a:r>
            <a:r>
              <a:rPr lang="de-AT" dirty="0" smtClean="0"/>
              <a:t/>
            </a:r>
            <a:br>
              <a:rPr lang="de-AT" dirty="0" smtClean="0"/>
            </a:br>
            <a:r>
              <a:rPr lang="de-AT" sz="6200" dirty="0" smtClean="0"/>
              <a:t>aus der Position ihrer</a:t>
            </a:r>
            <a:br>
              <a:rPr lang="de-AT" sz="6200" dirty="0" smtClean="0"/>
            </a:br>
            <a:r>
              <a:rPr lang="de-AT" sz="6400" dirty="0" smtClean="0"/>
              <a:t>Bio-Genese erfolgt in</a:t>
            </a:r>
            <a:r>
              <a:rPr lang="de-AT" dirty="0" smtClean="0"/>
              <a:t/>
            </a:r>
            <a:br>
              <a:rPr lang="de-AT" dirty="0" smtClean="0"/>
            </a:br>
            <a:r>
              <a:rPr lang="de-AT" sz="5700" dirty="0" smtClean="0"/>
              <a:t>der Regel </a:t>
            </a:r>
            <a:r>
              <a:rPr lang="de-AT" sz="5700" dirty="0" smtClean="0">
                <a:solidFill>
                  <a:srgbClr val="FF00FF"/>
                </a:solidFill>
              </a:rPr>
              <a:t>proxitrunkial</a:t>
            </a:r>
            <a:endParaRPr lang="en-US" sz="5700" dirty="0">
              <a:solidFill>
                <a:srgbClr val="FF00FF"/>
              </a:solidFill>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no.jpg"/>
          <p:cNvPicPr>
            <a:picLocks noChangeAspect="1"/>
          </p:cNvPicPr>
          <p:nvPr/>
        </p:nvPicPr>
        <p:blipFill>
          <a:blip r:embed="rId2" cstate="print"/>
          <a:stretch>
            <a:fillRect/>
          </a:stretch>
        </p:blipFill>
        <p:spPr>
          <a:xfrm>
            <a:off x="1714500" y="995362"/>
            <a:ext cx="5715000" cy="4867275"/>
          </a:xfrm>
          <a:prstGeom prst="rect">
            <a:avLst/>
          </a:prstGeo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Diese klasse ist schwer zu </a:t>
            </a:r>
            <a:r>
              <a:rPr lang="de-DE" dirty="0" smtClean="0">
                <a:solidFill>
                  <a:srgbClr val="00DB00"/>
                </a:solidFill>
              </a:rPr>
              <a:t>testen</a:t>
            </a:r>
            <a:r>
              <a:rPr lang="de-DE" dirty="0" smtClean="0"/>
              <a:t>.</a:t>
            </a:r>
            <a:endParaRPr lang="en-US"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no.jpg"/>
          <p:cNvPicPr>
            <a:picLocks noChangeAspect="1"/>
          </p:cNvPicPr>
          <p:nvPr/>
        </p:nvPicPr>
        <p:blipFill>
          <a:blip r:embed="rId2" cstate="print"/>
          <a:stretch>
            <a:fillRect/>
          </a:stretch>
        </p:blipFill>
        <p:spPr>
          <a:xfrm>
            <a:off x="1714500" y="995362"/>
            <a:ext cx="5715000" cy="4867275"/>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8800" dirty="0" smtClean="0">
                <a:solidFill>
                  <a:srgbClr val="00B7FF"/>
                </a:solidFill>
              </a:rPr>
              <a:t>Das </a:t>
            </a:r>
            <a:r>
              <a:rPr lang="en-US" sz="8800" dirty="0" err="1" smtClean="0">
                <a:solidFill>
                  <a:srgbClr val="00B7FF"/>
                </a:solidFill>
              </a:rPr>
              <a:t>gleiche</a:t>
            </a:r>
            <a:r>
              <a:rPr lang="en-US" sz="8800" dirty="0" smtClean="0">
                <a:solidFill>
                  <a:srgbClr val="00B7FF"/>
                </a:solidFill>
              </a:rPr>
              <a:t> </a:t>
            </a:r>
            <a:r>
              <a:rPr lang="en-US" sz="8800" dirty="0" err="1" smtClean="0">
                <a:solidFill>
                  <a:srgbClr val="00B7FF"/>
                </a:solidFill>
              </a:rPr>
              <a:t>sagen</a:t>
            </a:r>
            <a:endParaRPr lang="en-US" sz="8800" dirty="0">
              <a:solidFill>
                <a:srgbClr val="00B7FF"/>
              </a:solidFill>
            </a:endParaRPr>
          </a:p>
        </p:txBody>
      </p:sp>
      <p:sp>
        <p:nvSpPr>
          <p:cNvPr id="8" name="Textplatzhalter 7"/>
          <p:cNvSpPr>
            <a:spLocks noGrp="1"/>
          </p:cNvSpPr>
          <p:nvPr>
            <p:ph type="body" sz="quarter" idx="10"/>
          </p:nvPr>
        </p:nvSpPr>
        <p:spPr/>
        <p:txBody>
          <a:bodyPr/>
          <a:lstStyle/>
          <a:p>
            <a:r>
              <a:rPr lang="en-US" dirty="0" smtClean="0"/>
              <a:t>Shared Understanding</a:t>
            </a:r>
            <a:endParaRPr lang="en-US" dirty="0"/>
          </a:p>
        </p:txBody>
      </p:sp>
      <p:sp>
        <p:nvSpPr>
          <p:cNvPr id="5" name="Textplatzhalter 4"/>
          <p:cNvSpPr>
            <a:spLocks noGrp="1"/>
          </p:cNvSpPr>
          <p:nvPr>
            <p:ph type="body" sz="quarter" idx="11"/>
          </p:nvPr>
        </p:nvSpPr>
        <p:spPr/>
        <p:txBody>
          <a:bodyPr/>
          <a:lstStyle/>
          <a:p>
            <a:r>
              <a:rPr lang="de-DE" dirty="0" smtClean="0"/>
              <a:t>vom selben </a:t>
            </a:r>
            <a:r>
              <a:rPr lang="de-DE" dirty="0" err="1" smtClean="0"/>
              <a:t>Elephanten</a:t>
            </a:r>
            <a:r>
              <a:rPr lang="de-DE" dirty="0" smtClean="0"/>
              <a:t> </a:t>
            </a:r>
            <a:endParaRPr lang="en-US"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blindmenandelephant.jpg"/>
          <p:cNvPicPr>
            <a:picLocks noChangeAspect="1"/>
          </p:cNvPicPr>
          <p:nvPr/>
        </p:nvPicPr>
        <p:blipFill>
          <a:blip r:embed="rId2" cstate="print"/>
          <a:stretch>
            <a:fillRect/>
          </a:stretch>
        </p:blipFill>
        <p:spPr>
          <a:xfrm>
            <a:off x="2667000" y="2100262"/>
            <a:ext cx="3810000" cy="2657475"/>
          </a:xfrm>
          <a:prstGeom prst="rect">
            <a:avLst/>
          </a:prstGeom>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Segregation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extLst>
      <p:ext uri="{BB962C8B-B14F-4D97-AF65-F5344CB8AC3E}">
        <p14:creationId xmlns:p14="http://schemas.microsoft.com/office/powerpoint/2010/main" val="374534631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8000" dirty="0" smtClean="0"/>
              <a:t>IM PARADIGMA BLEIBEN</a:t>
            </a:r>
            <a:endParaRPr lang="en-US" sz="8000" dirty="0"/>
          </a:p>
        </p:txBody>
      </p:sp>
      <p:sp>
        <p:nvSpPr>
          <p:cNvPr id="4" name="Textplatzhalter 3"/>
          <p:cNvSpPr>
            <a:spLocks noGrp="1"/>
          </p:cNvSpPr>
          <p:nvPr>
            <p:ph type="body" sz="quarter" idx="10"/>
          </p:nvPr>
        </p:nvSpPr>
        <p:spPr/>
        <p:txBody>
          <a:bodyPr/>
          <a:lstStyle/>
          <a:p>
            <a:r>
              <a:rPr lang="en-US" dirty="0" err="1" smtClean="0"/>
              <a:t>Unabhängig</a:t>
            </a:r>
            <a:r>
              <a:rPr lang="en-US" dirty="0" smtClean="0"/>
              <a:t> von der </a:t>
            </a:r>
            <a:r>
              <a:rPr lang="en-US" dirty="0" err="1" smtClean="0"/>
              <a:t>Sprache</a:t>
            </a:r>
            <a:endParaRPr lang="en-US" dirty="0"/>
          </a:p>
        </p:txBody>
      </p:sp>
      <p:sp>
        <p:nvSpPr>
          <p:cNvPr id="5" name="Textplatzhalter 4"/>
          <p:cNvSpPr>
            <a:spLocks noGrp="1"/>
          </p:cNvSpPr>
          <p:nvPr>
            <p:ph type="body" sz="quarter" idx="11"/>
          </p:nvPr>
        </p:nvSpPr>
        <p:spPr/>
        <p:txBody>
          <a:bodyPr/>
          <a:lstStyle/>
          <a:p>
            <a:r>
              <a:rPr lang="en-US" dirty="0" smtClean="0"/>
              <a:t>Und </a:t>
            </a:r>
            <a:r>
              <a:rPr lang="en-US" dirty="0" err="1" smtClean="0"/>
              <a:t>es</a:t>
            </a:r>
            <a:r>
              <a:rPr lang="en-US" dirty="0" smtClean="0"/>
              <a:t> </a:t>
            </a:r>
            <a:r>
              <a:rPr lang="en-US" dirty="0" err="1" smtClean="0"/>
              <a:t>verstehen</a:t>
            </a:r>
            <a:endParaRPr lang="en-US"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Objekte</a:t>
            </a:r>
            <a:br>
              <a:rPr lang="de-DE" dirty="0" smtClean="0"/>
            </a:br>
            <a:r>
              <a:rPr lang="de-DE" dirty="0"/>
              <a:t/>
            </a:r>
            <a:br>
              <a:rPr lang="de-DE" dirty="0"/>
            </a:br>
            <a:r>
              <a:rPr lang="de-DE" dirty="0" smtClean="0">
                <a:solidFill>
                  <a:srgbClr val="00DB00"/>
                </a:solidFill>
              </a:rPr>
              <a:t>Funktionen</a:t>
            </a:r>
            <a:endParaRPr lang="de-DE" dirty="0">
              <a:solidFill>
                <a:srgbClr val="00DB00"/>
              </a:solidFill>
            </a:endParaRPr>
          </a:p>
        </p:txBody>
      </p:sp>
    </p:spTree>
    <p:extLst>
      <p:ext uri="{BB962C8B-B14F-4D97-AF65-F5344CB8AC3E}">
        <p14:creationId xmlns:p14="http://schemas.microsoft.com/office/powerpoint/2010/main" val="122969586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solidFill>
                  <a:srgbClr val="FF00FF"/>
                </a:solidFill>
              </a:rPr>
              <a:t>Relationen</a:t>
            </a:r>
            <a:r>
              <a:rPr lang="de-DE" dirty="0" smtClean="0"/>
              <a:t/>
            </a:r>
            <a:br>
              <a:rPr lang="de-DE" dirty="0" smtClean="0"/>
            </a:br>
            <a:r>
              <a:rPr lang="de-DE" dirty="0"/>
              <a:t/>
            </a:r>
            <a:br>
              <a:rPr lang="de-DE" dirty="0"/>
            </a:br>
            <a:r>
              <a:rPr lang="de-DE" dirty="0" smtClean="0">
                <a:solidFill>
                  <a:srgbClr val="FF7400"/>
                </a:solidFill>
              </a:rPr>
              <a:t>Dokumente</a:t>
            </a:r>
            <a:endParaRPr lang="de-DE" dirty="0">
              <a:solidFill>
                <a:srgbClr val="FF7400"/>
              </a:solidFill>
            </a:endParaRPr>
          </a:p>
        </p:txBody>
      </p:sp>
    </p:spTree>
    <p:extLst>
      <p:ext uri="{BB962C8B-B14F-4D97-AF65-F5344CB8AC3E}">
        <p14:creationId xmlns:p14="http://schemas.microsoft.com/office/powerpoint/2010/main" val="122969586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t>Sprachen</a:t>
            </a:r>
            <a:endParaRPr lang="en-US" dirty="0"/>
          </a:p>
        </p:txBody>
      </p:sp>
      <p:sp>
        <p:nvSpPr>
          <p:cNvPr id="4" name="Textplatzhalter 3"/>
          <p:cNvSpPr>
            <a:spLocks noGrp="1"/>
          </p:cNvSpPr>
          <p:nvPr>
            <p:ph type="body" sz="quarter" idx="10"/>
          </p:nvPr>
        </p:nvSpPr>
        <p:spPr/>
        <p:txBody>
          <a:bodyPr/>
          <a:lstStyle/>
          <a:p>
            <a:r>
              <a:rPr lang="de-DE" dirty="0" smtClean="0"/>
              <a:t>Polyglott</a:t>
            </a:r>
            <a:endParaRPr lang="en-US" dirty="0"/>
          </a:p>
        </p:txBody>
      </p:sp>
      <p:sp>
        <p:nvSpPr>
          <p:cNvPr id="5" name="Textplatzhalter 4"/>
          <p:cNvSpPr>
            <a:spLocks noGrp="1"/>
          </p:cNvSpPr>
          <p:nvPr>
            <p:ph type="body" sz="quarter" idx="11"/>
          </p:nvPr>
        </p:nvSpPr>
        <p:spPr/>
        <p:txBody>
          <a:bodyPr/>
          <a:lstStyle/>
          <a:p>
            <a:r>
              <a:rPr lang="en-US" sz="2400" dirty="0" smtClean="0"/>
              <a:t>C#, F#, Prolog, Io, Haskell, </a:t>
            </a:r>
            <a:r>
              <a:rPr lang="en-US" sz="2400" dirty="0" err="1" smtClean="0"/>
              <a:t>Brainfuck</a:t>
            </a:r>
            <a:r>
              <a:rPr lang="en-US" sz="2400" dirty="0" smtClean="0"/>
              <a:t>, Python, Ruby, </a:t>
            </a:r>
            <a:r>
              <a:rPr lang="en-US" sz="2400" dirty="0" err="1" smtClean="0"/>
              <a:t>Javascript</a:t>
            </a:r>
            <a:r>
              <a:rPr lang="en-US" sz="2400" dirty="0" smtClean="0"/>
              <a:t>, Lisp, Smalltalk, C++, C, Java, Groovy, </a:t>
            </a:r>
            <a:r>
              <a:rPr lang="en-US" sz="2400" dirty="0" err="1" smtClean="0"/>
              <a:t>Scala</a:t>
            </a:r>
            <a:r>
              <a:rPr lang="en-US" sz="2400" dirty="0" smtClean="0"/>
              <a:t>, </a:t>
            </a:r>
            <a:r>
              <a:rPr lang="en-US" sz="2400" dirty="0" err="1" smtClean="0"/>
              <a:t>Clojure</a:t>
            </a:r>
            <a:r>
              <a:rPr lang="en-US" sz="2400" dirty="0" smtClean="0"/>
              <a:t>, Perl, R</a:t>
            </a:r>
          </a:p>
          <a:p>
            <a:endParaRPr lang="en-US" sz="24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AT" sz="5600" dirty="0" smtClean="0"/>
              <a:t>Der APFEL </a:t>
            </a:r>
            <a:r>
              <a:rPr lang="de-AT" sz="6000" dirty="0" smtClean="0">
                <a:solidFill>
                  <a:srgbClr val="00DB00"/>
                </a:solidFill>
              </a:rPr>
              <a:t>F</a:t>
            </a:r>
            <a:r>
              <a:rPr lang="de-DE" sz="6000" dirty="0" smtClean="0">
                <a:solidFill>
                  <a:srgbClr val="00DB00"/>
                </a:solidFill>
              </a:rPr>
              <a:t>ällt </a:t>
            </a:r>
            <a:r>
              <a:rPr lang="de-DE" sz="6000" dirty="0" smtClean="0"/>
              <a:t>nicht </a:t>
            </a:r>
            <a:r>
              <a:rPr lang="de-AT" sz="5600" dirty="0" smtClean="0">
                <a:solidFill>
                  <a:schemeClr val="bg1">
                    <a:lumMod val="75000"/>
                  </a:schemeClr>
                </a:solidFill>
              </a:rPr>
              <a:t/>
            </a:r>
            <a:br>
              <a:rPr lang="de-AT" sz="5600" dirty="0" smtClean="0">
                <a:solidFill>
                  <a:schemeClr val="bg1">
                    <a:lumMod val="75000"/>
                  </a:schemeClr>
                </a:solidFill>
              </a:rPr>
            </a:br>
            <a:r>
              <a:rPr lang="de-AT" sz="5600" dirty="0" smtClean="0">
                <a:solidFill>
                  <a:schemeClr val="bg1">
                    <a:lumMod val="75000"/>
                  </a:schemeClr>
                </a:solidFill>
              </a:rPr>
              <a:t>Die gravitationsbedingte </a:t>
            </a:r>
            <a:r>
              <a:rPr lang="de-AT" sz="6200" dirty="0" smtClean="0">
                <a:solidFill>
                  <a:schemeClr val="bg1">
                    <a:lumMod val="75000"/>
                  </a:schemeClr>
                </a:solidFill>
              </a:rPr>
              <a:t>vertikale Dislokation</a:t>
            </a:r>
            <a:br>
              <a:rPr lang="de-AT" sz="6200" dirty="0" smtClean="0">
                <a:solidFill>
                  <a:schemeClr val="bg1">
                    <a:lumMod val="75000"/>
                  </a:schemeClr>
                </a:solidFill>
              </a:rPr>
            </a:br>
            <a:r>
              <a:rPr lang="de-AT" sz="4900" dirty="0" smtClean="0">
                <a:solidFill>
                  <a:schemeClr val="bg1">
                    <a:lumMod val="75000"/>
                  </a:schemeClr>
                </a:solidFill>
              </a:rPr>
              <a:t>maliformer Agrarprodukte</a:t>
            </a:r>
            <a:r>
              <a:rPr lang="de-AT" dirty="0" smtClean="0">
                <a:solidFill>
                  <a:schemeClr val="bg1">
                    <a:lumMod val="75000"/>
                  </a:schemeClr>
                </a:solidFill>
              </a:rPr>
              <a:t/>
            </a:r>
            <a:br>
              <a:rPr lang="de-AT" dirty="0" smtClean="0">
                <a:solidFill>
                  <a:schemeClr val="bg1">
                    <a:lumMod val="75000"/>
                  </a:schemeClr>
                </a:solidFill>
              </a:rPr>
            </a:br>
            <a:r>
              <a:rPr lang="de-AT" sz="6200" dirty="0" smtClean="0">
                <a:solidFill>
                  <a:schemeClr val="bg1">
                    <a:lumMod val="75000"/>
                  </a:schemeClr>
                </a:solidFill>
              </a:rPr>
              <a:t>aus der Position ihrer</a:t>
            </a:r>
            <a:br>
              <a:rPr lang="de-AT" sz="6200" dirty="0" smtClean="0">
                <a:solidFill>
                  <a:schemeClr val="bg1">
                    <a:lumMod val="75000"/>
                  </a:schemeClr>
                </a:solidFill>
              </a:rPr>
            </a:br>
            <a:r>
              <a:rPr lang="de-AT" sz="6400" dirty="0" smtClean="0">
                <a:solidFill>
                  <a:schemeClr val="bg1">
                    <a:lumMod val="75000"/>
                  </a:schemeClr>
                </a:solidFill>
              </a:rPr>
              <a:t>Bio-Genese erfolgt in</a:t>
            </a:r>
            <a:r>
              <a:rPr lang="de-AT" dirty="0" smtClean="0">
                <a:solidFill>
                  <a:schemeClr val="bg1">
                    <a:lumMod val="75000"/>
                  </a:schemeClr>
                </a:solidFill>
              </a:rPr>
              <a:t/>
            </a:r>
            <a:br>
              <a:rPr lang="de-AT" dirty="0" smtClean="0">
                <a:solidFill>
                  <a:schemeClr val="bg1">
                    <a:lumMod val="75000"/>
                  </a:schemeClr>
                </a:solidFill>
              </a:rPr>
            </a:br>
            <a:r>
              <a:rPr lang="de-AT" sz="5700" dirty="0" smtClean="0">
                <a:solidFill>
                  <a:schemeClr val="bg1">
                    <a:lumMod val="75000"/>
                  </a:schemeClr>
                </a:solidFill>
              </a:rPr>
              <a:t>der Regel proxitrunkial</a:t>
            </a:r>
            <a:br>
              <a:rPr lang="de-AT" sz="5700" dirty="0" smtClean="0">
                <a:solidFill>
                  <a:schemeClr val="bg1">
                    <a:lumMod val="75000"/>
                  </a:schemeClr>
                </a:solidFill>
              </a:rPr>
            </a:br>
            <a:r>
              <a:rPr lang="de-DE" sz="5700" dirty="0" smtClean="0"/>
              <a:t>weit vom </a:t>
            </a:r>
            <a:r>
              <a:rPr lang="de-DE" sz="5700" dirty="0" smtClean="0">
                <a:solidFill>
                  <a:srgbClr val="FF00FF"/>
                </a:solidFill>
              </a:rPr>
              <a:t>stamm</a:t>
            </a:r>
            <a:endParaRPr lang="en-US" sz="5700" dirty="0">
              <a:solidFill>
                <a:srgbClr val="FF00FF"/>
              </a:solidFill>
            </a:endParaRPr>
          </a:p>
        </p:txBody>
      </p:sp>
      <p:pic>
        <p:nvPicPr>
          <p:cNvPr id="4" name="Picture 2" descr="C:\Users\Johannes Hofmeister\Desktop\logo.jpg"/>
          <p:cNvPicPr>
            <a:picLocks noChangeAspect="1" noChangeArrowheads="1"/>
          </p:cNvPicPr>
          <p:nvPr/>
        </p:nvPicPr>
        <p:blipFill>
          <a:blip r:embed="rId2" cstate="print"/>
          <a:srcRect/>
          <a:stretch>
            <a:fillRect/>
          </a:stretch>
        </p:blipFill>
        <p:spPr bwMode="auto">
          <a:xfrm>
            <a:off x="467544" y="7461448"/>
            <a:ext cx="975966" cy="97596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2800" dirty="0">
                <a:latin typeface="Roboto" pitchFamily="2" charset="0"/>
                <a:ea typeface="Roboto" pitchFamily="2" charset="0"/>
              </a:rPr>
              <a:t>https://github.com/</a:t>
            </a:r>
            <a:r>
              <a:rPr lang="de-DE" sz="2800" dirty="0">
                <a:solidFill>
                  <a:srgbClr val="00DB00"/>
                </a:solidFill>
                <a:latin typeface="Roboto" pitchFamily="2" charset="0"/>
                <a:ea typeface="Roboto" pitchFamily="2" charset="0"/>
              </a:rPr>
              <a:t>cessor</a:t>
            </a:r>
            <a:r>
              <a:rPr lang="de-DE" sz="2800" dirty="0">
                <a:latin typeface="Roboto" pitchFamily="2" charset="0"/>
                <a:ea typeface="Roboto" pitchFamily="2" charset="0"/>
              </a:rPr>
              <a:t>/</a:t>
            </a:r>
            <a:r>
              <a:rPr lang="de-DE" sz="2800" dirty="0">
                <a:solidFill>
                  <a:srgbClr val="FF00FF"/>
                </a:solidFill>
                <a:latin typeface="Roboto" pitchFamily="2" charset="0"/>
                <a:ea typeface="Roboto" pitchFamily="2" charset="0"/>
              </a:rPr>
              <a:t>refuctoring</a:t>
            </a:r>
          </a:p>
        </p:txBody>
      </p:sp>
    </p:spTree>
    <p:extLst>
      <p:ext uri="{BB962C8B-B14F-4D97-AF65-F5344CB8AC3E}">
        <p14:creationId xmlns:p14="http://schemas.microsoft.com/office/powerpoint/2010/main" val="229921206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smtClean="0">
                <a:latin typeface="Consolas" pitchFamily="49" charset="0"/>
                <a:ea typeface="Roboto" pitchFamily="2" charset="0"/>
                <a:cs typeface="Consolas" pitchFamily="49" charset="0"/>
              </a:rPr>
              <a:t>private</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static</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TimeSpan</a:t>
            </a:r>
            <a:r>
              <a:rPr lang="en-US" sz="2000" b="1" dirty="0" smtClean="0">
                <a:solidFill>
                  <a:schemeClr val="bg1"/>
                </a:solidFill>
                <a:latin typeface="Consolas" pitchFamily="49" charset="0"/>
                <a:ea typeface="Roboto" pitchFamily="2" charset="0"/>
                <a:cs typeface="Consolas" pitchFamily="49" charset="0"/>
              </a:rPr>
              <a:t> Transform(</a:t>
            </a:r>
            <a:r>
              <a:rPr lang="en-US" sz="2000" b="1" dirty="0" smtClean="0">
                <a:latin typeface="Consolas" pitchFamily="49" charset="0"/>
                <a:ea typeface="Roboto" pitchFamily="2" charset="0"/>
                <a:cs typeface="Consolas" pitchFamily="49" charset="0"/>
              </a:rPr>
              <a:t>this</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IEnumerable</a:t>
            </a:r>
            <a:r>
              <a:rPr lang="en-US" sz="2000" b="1" dirty="0" smtClean="0">
                <a:solidFill>
                  <a:schemeClr val="bg1"/>
                </a:solidFill>
                <a:latin typeface="Consolas" pitchFamily="49" charset="0"/>
                <a:ea typeface="Roboto" pitchFamily="2" charset="0"/>
                <a:cs typeface="Consolas" pitchFamily="49" charset="0"/>
              </a:rPr>
              <a:t>&lt;</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&gt; digits)</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result = 0;</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var</a:t>
            </a:r>
            <a:r>
              <a:rPr lang="en-US" sz="2000" b="1" dirty="0" smtClean="0">
                <a:solidFill>
                  <a:schemeClr val="bg1"/>
                </a:solidFill>
                <a:latin typeface="Consolas" pitchFamily="49" charset="0"/>
                <a:ea typeface="Roboto" pitchFamily="2" charset="0"/>
                <a:cs typeface="Consolas" pitchFamily="49" charset="0"/>
              </a:rPr>
              <a:t> r = </a:t>
            </a:r>
            <a:r>
              <a:rPr lang="en-US" sz="2000" b="1" dirty="0" err="1" smtClean="0">
                <a:solidFill>
                  <a:schemeClr val="bg1"/>
                </a:solidFill>
                <a:latin typeface="Consolas" pitchFamily="49" charset="0"/>
                <a:ea typeface="Roboto" pitchFamily="2" charset="0"/>
                <a:cs typeface="Consolas" pitchFamily="49" charset="0"/>
              </a:rPr>
              <a:t>digits.ToList</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for</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j = </a:t>
            </a:r>
            <a:r>
              <a:rPr lang="en-US" sz="2000" b="1" dirty="0" smtClean="0">
                <a:solidFill>
                  <a:srgbClr val="00DB00"/>
                </a:solidFill>
                <a:latin typeface="Consolas" pitchFamily="49" charset="0"/>
                <a:ea typeface="Roboto" pitchFamily="2" charset="0"/>
                <a:cs typeface="Consolas" pitchFamily="49" charset="0"/>
              </a:rPr>
              <a:t>0</a:t>
            </a:r>
            <a:r>
              <a:rPr lang="en-US" sz="2000" b="1" dirty="0" smtClean="0">
                <a:solidFill>
                  <a:schemeClr val="bg1"/>
                </a:solidFill>
                <a:latin typeface="Consolas" pitchFamily="49" charset="0"/>
                <a:ea typeface="Roboto" pitchFamily="2" charset="0"/>
                <a:cs typeface="Consolas" pitchFamily="49" charset="0"/>
              </a:rPr>
              <a:t>; j &lt; </a:t>
            </a:r>
            <a:r>
              <a:rPr lang="en-US" sz="2000" b="1" dirty="0" err="1" smtClean="0">
                <a:solidFill>
                  <a:schemeClr val="bg1"/>
                </a:solidFill>
                <a:latin typeface="Consolas" pitchFamily="49" charset="0"/>
                <a:ea typeface="Roboto" pitchFamily="2" charset="0"/>
                <a:cs typeface="Consolas" pitchFamily="49" charset="0"/>
              </a:rPr>
              <a:t>r.Count</a:t>
            </a:r>
            <a:r>
              <a:rPr lang="en-US" sz="2000" b="1" dirty="0" smtClean="0">
                <a:solidFill>
                  <a:schemeClr val="bg1"/>
                </a:solidFill>
                <a:latin typeface="Consolas" pitchFamily="49" charset="0"/>
                <a:ea typeface="Roboto" pitchFamily="2" charset="0"/>
                <a:cs typeface="Consolas" pitchFamily="49" charset="0"/>
              </a:rPr>
              <a:t>; j++)</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i =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a:t>
            </a:r>
            <a:r>
              <a:rPr lang="en-US" sz="2000" b="1" dirty="0" err="1" smtClean="0">
                <a:solidFill>
                  <a:srgbClr val="FF00FF"/>
                </a:solidFill>
                <a:latin typeface="Consolas" pitchFamily="49" charset="0"/>
                <a:ea typeface="Roboto" pitchFamily="2" charset="0"/>
                <a:cs typeface="Consolas" pitchFamily="49" charset="0"/>
              </a:rPr>
              <a:t>Math</a:t>
            </a:r>
            <a:r>
              <a:rPr lang="en-US" sz="2000" b="1" dirty="0" err="1" smtClean="0">
                <a:solidFill>
                  <a:schemeClr val="bg1"/>
                </a:solidFill>
                <a:latin typeface="Consolas" pitchFamily="49" charset="0"/>
                <a:ea typeface="Roboto" pitchFamily="2" charset="0"/>
                <a:cs typeface="Consolas" pitchFamily="49" charset="0"/>
              </a:rPr>
              <a:t>.Pow</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DB00"/>
                </a:solidFill>
                <a:latin typeface="Consolas" pitchFamily="49" charset="0"/>
                <a:ea typeface="Roboto" pitchFamily="2" charset="0"/>
                <a:cs typeface="Consolas" pitchFamily="49" charset="0"/>
              </a:rPr>
              <a:t>60</a:t>
            </a:r>
            <a:r>
              <a:rPr lang="en-US" sz="2000" b="1" dirty="0" smtClean="0">
                <a:solidFill>
                  <a:schemeClr val="bg1"/>
                </a:solidFill>
                <a:latin typeface="Consolas" pitchFamily="49" charset="0"/>
                <a:ea typeface="Roboto" pitchFamily="2" charset="0"/>
                <a:cs typeface="Consolas" pitchFamily="49" charset="0"/>
              </a:rPr>
              <a:t>, j / </a:t>
            </a:r>
            <a:r>
              <a:rPr lang="en-US" sz="2000" b="1" dirty="0" smtClean="0">
                <a:solidFill>
                  <a:srgbClr val="00DB00"/>
                </a:solidFill>
                <a:latin typeface="Consolas" pitchFamily="49" charset="0"/>
                <a:ea typeface="Roboto" pitchFamily="2" charset="0"/>
                <a:cs typeface="Consolas" pitchFamily="49" charset="0"/>
              </a:rPr>
              <a:t>2</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rTimesI</a:t>
            </a:r>
            <a:r>
              <a:rPr lang="en-US" sz="2000" b="1" dirty="0" smtClean="0">
                <a:solidFill>
                  <a:schemeClr val="bg1"/>
                </a:solidFill>
                <a:latin typeface="Consolas" pitchFamily="49" charset="0"/>
                <a:ea typeface="Roboto" pitchFamily="2" charset="0"/>
                <a:cs typeface="Consolas" pitchFamily="49" charset="0"/>
              </a:rPr>
              <a:t> = r[</a:t>
            </a:r>
            <a:r>
              <a:rPr lang="en-US" sz="2000" b="1" dirty="0" err="1" smtClean="0">
                <a:solidFill>
                  <a:schemeClr val="bg1"/>
                </a:solidFill>
                <a:latin typeface="Consolas" pitchFamily="49" charset="0"/>
                <a:ea typeface="Roboto" pitchFamily="2" charset="0"/>
                <a:cs typeface="Consolas" pitchFamily="49" charset="0"/>
              </a:rPr>
              <a:t>r.Count</a:t>
            </a:r>
            <a:r>
              <a:rPr lang="en-US" sz="2000" b="1" dirty="0" smtClean="0">
                <a:solidFill>
                  <a:schemeClr val="bg1"/>
                </a:solidFill>
                <a:latin typeface="Consolas" pitchFamily="49" charset="0"/>
                <a:ea typeface="Roboto" pitchFamily="2" charset="0"/>
                <a:cs typeface="Consolas" pitchFamily="49" charset="0"/>
              </a:rPr>
              <a:t> - j - </a:t>
            </a:r>
            <a:r>
              <a:rPr lang="en-US" sz="2000" b="1" dirty="0" smtClean="0">
                <a:solidFill>
                  <a:srgbClr val="00DB00"/>
                </a:solidFill>
                <a:latin typeface="Consolas" pitchFamily="49" charset="0"/>
                <a:ea typeface="Roboto" pitchFamily="2" charset="0"/>
                <a:cs typeface="Consolas" pitchFamily="49" charset="0"/>
              </a:rPr>
              <a:t>1</a:t>
            </a:r>
            <a:r>
              <a:rPr lang="en-US" sz="2000" b="1" dirty="0" smtClean="0">
                <a:solidFill>
                  <a:schemeClr val="bg1"/>
                </a:solidFill>
                <a:latin typeface="Consolas" pitchFamily="49" charset="0"/>
                <a:ea typeface="Roboto" pitchFamily="2" charset="0"/>
                <a:cs typeface="Consolas" pitchFamily="49" charset="0"/>
              </a:rPr>
              <a:t>] * i;</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result += (j </a:t>
            </a:r>
            <a:r>
              <a:rPr lang="en-US" sz="2000" b="1" dirty="0" smtClean="0">
                <a:solidFill>
                  <a:srgbClr val="FF00FF"/>
                </a:solidFill>
                <a:latin typeface="Consolas" pitchFamily="49" charset="0"/>
                <a:ea typeface="Roboto" pitchFamily="2" charset="0"/>
                <a:cs typeface="Consolas" pitchFamily="49" charset="0"/>
              </a:rPr>
              <a:t>%</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00DB00"/>
                </a:solidFill>
                <a:latin typeface="Consolas" pitchFamily="49" charset="0"/>
                <a:ea typeface="Roboto" pitchFamily="2" charset="0"/>
                <a:cs typeface="Consolas" pitchFamily="49" charset="0"/>
              </a:rPr>
              <a:t>2</a:t>
            </a:r>
            <a:r>
              <a:rPr lang="en-US" sz="2000" b="1" dirty="0" smtClean="0">
                <a:solidFill>
                  <a:schemeClr val="bg1"/>
                </a:solidFill>
                <a:latin typeface="Consolas" pitchFamily="49" charset="0"/>
                <a:ea typeface="Roboto" pitchFamily="2" charset="0"/>
                <a:cs typeface="Consolas" pitchFamily="49" charset="0"/>
              </a:rPr>
              <a:t> == </a:t>
            </a:r>
            <a:r>
              <a:rPr lang="en-US" sz="2000" b="1" dirty="0" smtClean="0">
                <a:solidFill>
                  <a:srgbClr val="00DB00"/>
                </a:solidFill>
                <a:latin typeface="Consolas" pitchFamily="49" charset="0"/>
                <a:ea typeface="Roboto" pitchFamily="2" charset="0"/>
                <a:cs typeface="Consolas" pitchFamily="49" charset="0"/>
              </a:rPr>
              <a:t>1</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 </a:t>
            </a:r>
            <a:r>
              <a:rPr lang="en-US" sz="2000" b="1" dirty="0" err="1" smtClean="0">
                <a:solidFill>
                  <a:schemeClr val="bg1"/>
                </a:solidFill>
                <a:latin typeface="Consolas" pitchFamily="49" charset="0"/>
                <a:ea typeface="Roboto" pitchFamily="2" charset="0"/>
                <a:cs typeface="Consolas" pitchFamily="49" charset="0"/>
              </a:rPr>
              <a:t>rTimesI</a:t>
            </a:r>
            <a:r>
              <a:rPr lang="en-US" sz="2000" b="1" dirty="0" smtClean="0">
                <a:solidFill>
                  <a:schemeClr val="bg1"/>
                </a:solidFill>
                <a:latin typeface="Consolas" pitchFamily="49" charset="0"/>
                <a:ea typeface="Roboto" pitchFamily="2" charset="0"/>
                <a:cs typeface="Consolas" pitchFamily="49" charset="0"/>
              </a:rPr>
              <a:t> * </a:t>
            </a:r>
            <a:r>
              <a:rPr lang="en-US" sz="2000" b="1" dirty="0" smtClean="0">
                <a:solidFill>
                  <a:srgbClr val="00DB00"/>
                </a:solidFill>
                <a:latin typeface="Consolas" pitchFamily="49" charset="0"/>
                <a:ea typeface="Roboto" pitchFamily="2" charset="0"/>
                <a:cs typeface="Consolas" pitchFamily="49" charset="0"/>
              </a:rPr>
              <a:t>10</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 </a:t>
            </a:r>
            <a:r>
              <a:rPr lang="en-US" sz="2000" b="1" dirty="0" err="1" smtClean="0">
                <a:solidFill>
                  <a:schemeClr val="bg1"/>
                </a:solidFill>
                <a:latin typeface="Consolas" pitchFamily="49" charset="0"/>
                <a:ea typeface="Roboto" pitchFamily="2" charset="0"/>
                <a:cs typeface="Consolas" pitchFamily="49" charset="0"/>
              </a:rPr>
              <a:t>rTimesI</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return </a:t>
            </a:r>
            <a:r>
              <a:rPr lang="en-US" sz="2000" b="1" dirty="0" err="1" smtClean="0">
                <a:latin typeface="Consolas" pitchFamily="49" charset="0"/>
                <a:ea typeface="Roboto" pitchFamily="2" charset="0"/>
                <a:cs typeface="Consolas" pitchFamily="49" charset="0"/>
              </a:rPr>
              <a:t>TimeSpan</a:t>
            </a:r>
            <a:r>
              <a:rPr lang="en-US" sz="2000" b="1" dirty="0" err="1" smtClean="0">
                <a:solidFill>
                  <a:schemeClr val="bg1"/>
                </a:solidFill>
                <a:latin typeface="Consolas" pitchFamily="49" charset="0"/>
                <a:ea typeface="Roboto" pitchFamily="2" charset="0"/>
                <a:cs typeface="Consolas" pitchFamily="49" charset="0"/>
              </a:rPr>
              <a:t>.FromSeconds</a:t>
            </a:r>
            <a:r>
              <a:rPr lang="en-US" sz="2000" b="1" dirty="0" smtClean="0">
                <a:solidFill>
                  <a:schemeClr val="bg1"/>
                </a:solidFill>
                <a:latin typeface="Consolas" pitchFamily="49" charset="0"/>
                <a:ea typeface="Roboto" pitchFamily="2" charset="0"/>
                <a:cs typeface="Consolas" pitchFamily="49" charset="0"/>
              </a:rPr>
              <a:t>(result);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endParaRPr lang="en-US" sz="20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smtClean="0">
                <a:latin typeface="Consolas" pitchFamily="49" charset="0"/>
                <a:ea typeface="Roboto" pitchFamily="2" charset="0"/>
                <a:cs typeface="Consolas" pitchFamily="49" charset="0"/>
              </a:rPr>
              <a:t>private static </a:t>
            </a:r>
            <a:r>
              <a:rPr lang="en-US" sz="2000" b="1" dirty="0" err="1" smtClean="0">
                <a:latin typeface="Consolas" pitchFamily="49" charset="0"/>
                <a:ea typeface="Roboto" pitchFamily="2" charset="0"/>
                <a:cs typeface="Consolas" pitchFamily="49" charset="0"/>
              </a:rPr>
              <a:t>TimeSpan</a:t>
            </a:r>
            <a:r>
              <a:rPr lang="en-US" sz="2000" b="1" dirty="0" smtClean="0">
                <a:latin typeface="Consolas" pitchFamily="49" charset="0"/>
                <a:ea typeface="Roboto" pitchFamily="2" charset="0"/>
                <a:cs typeface="Consolas" pitchFamily="49" charset="0"/>
              </a:rPr>
              <a:t> </a:t>
            </a:r>
            <a:r>
              <a:rPr lang="en-US" sz="2000" b="1" dirty="0" smtClean="0">
                <a:solidFill>
                  <a:schemeClr val="bg1"/>
                </a:solidFill>
                <a:latin typeface="Consolas" pitchFamily="49" charset="0"/>
                <a:ea typeface="Roboto" pitchFamily="2" charset="0"/>
                <a:cs typeface="Consolas" pitchFamily="49" charset="0"/>
              </a:rPr>
              <a:t>Transform(</a:t>
            </a:r>
            <a:r>
              <a:rPr lang="en-US" sz="2000" b="1" dirty="0" smtClean="0">
                <a:latin typeface="Consolas" pitchFamily="49" charset="0"/>
                <a:ea typeface="Roboto" pitchFamily="2" charset="0"/>
                <a:cs typeface="Consolas" pitchFamily="49" charset="0"/>
              </a:rPr>
              <a:t>this</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IEnumerable</a:t>
            </a:r>
            <a:r>
              <a:rPr lang="en-US" sz="2000" b="1" dirty="0" smtClean="0">
                <a:solidFill>
                  <a:schemeClr val="bg1"/>
                </a:solidFill>
                <a:latin typeface="Consolas" pitchFamily="49" charset="0"/>
                <a:ea typeface="Roboto" pitchFamily="2" charset="0"/>
                <a:cs typeface="Consolas" pitchFamily="49" charset="0"/>
              </a:rPr>
              <a:t>&lt;</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&gt; digits)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var</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lumMod val="75000"/>
                  </a:schemeClr>
                </a:solidFill>
                <a:latin typeface="Consolas" pitchFamily="49" charset="0"/>
                <a:ea typeface="Roboto" pitchFamily="2" charset="0"/>
                <a:cs typeface="Consolas" pitchFamily="49" charset="0"/>
              </a:rPr>
              <a:t>secondsPerUnit</a:t>
            </a:r>
            <a:r>
              <a:rPr lang="en-US" sz="2000" b="1" dirty="0" smtClean="0">
                <a:solidFill>
                  <a:schemeClr val="bg1">
                    <a:lumMod val="75000"/>
                  </a:schemeClr>
                </a:solidFill>
                <a:latin typeface="Consolas" pitchFamily="49" charset="0"/>
                <a:ea typeface="Roboto" pitchFamily="2" charset="0"/>
                <a:cs typeface="Consolas" pitchFamily="49" charset="0"/>
              </a:rPr>
              <a:t> = </a:t>
            </a:r>
            <a:r>
              <a:rPr lang="en-US" sz="2000" b="1" dirty="0" smtClean="0">
                <a:latin typeface="Consolas" pitchFamily="49" charset="0"/>
                <a:ea typeface="Roboto" pitchFamily="2" charset="0"/>
                <a:cs typeface="Consolas" pitchFamily="49" charset="0"/>
              </a:rPr>
              <a:t>new</a:t>
            </a:r>
            <a:r>
              <a:rPr lang="en-US" sz="2000" b="1" dirty="0" smtClean="0">
                <a:solidFill>
                  <a:schemeClr val="bg1">
                    <a:lumMod val="75000"/>
                  </a:schemeClr>
                </a:solidFill>
                <a:latin typeface="Consolas" pitchFamily="49" charset="0"/>
                <a:ea typeface="Roboto" pitchFamily="2" charset="0"/>
                <a:cs typeface="Consolas" pitchFamily="49" charset="0"/>
              </a:rPr>
              <a:t> [] { </a:t>
            </a:r>
            <a:r>
              <a:rPr lang="en-US" sz="2000" b="1" dirty="0" smtClean="0">
                <a:solidFill>
                  <a:srgbClr val="00FF00"/>
                </a:solidFill>
                <a:latin typeface="Consolas" pitchFamily="49" charset="0"/>
                <a:ea typeface="Roboto" pitchFamily="2" charset="0"/>
                <a:cs typeface="Consolas" pitchFamily="49" charset="0"/>
              </a:rPr>
              <a:t>1</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10</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60</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600</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3600</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36000</a:t>
            </a: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return</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chemeClr val="bg1">
                    <a:lumMod val="75000"/>
                  </a:schemeClr>
                </a:solidFill>
                <a:latin typeface="Consolas" pitchFamily="49" charset="0"/>
                <a:ea typeface="Roboto" pitchFamily="2" charset="0"/>
                <a:cs typeface="Consolas" pitchFamily="49" charset="0"/>
              </a:rPr>
              <a:t>digits</a:t>
            </a:r>
            <a:br>
              <a:rPr lang="en-US" sz="2000" b="1" dirty="0" smtClean="0">
                <a:solidFill>
                  <a:schemeClr val="bg1">
                    <a:lumMod val="75000"/>
                  </a:schemeClr>
                </a:solidFill>
                <a:latin typeface="Consolas" pitchFamily="49" charset="0"/>
                <a:ea typeface="Roboto" pitchFamily="2" charset="0"/>
                <a:cs typeface="Consolas" pitchFamily="49" charset="0"/>
              </a:rPr>
            </a:br>
            <a:r>
              <a:rPr lang="en-US" sz="2000" b="1" dirty="0" smtClean="0">
                <a:solidFill>
                  <a:schemeClr val="bg1">
                    <a:lumMod val="75000"/>
                  </a:schemeClr>
                </a:solidFill>
                <a:latin typeface="Consolas" pitchFamily="49" charset="0"/>
                <a:ea typeface="Roboto" pitchFamily="2" charset="0"/>
                <a:cs typeface="Consolas" pitchFamily="49" charset="0"/>
              </a:rPr>
              <a:t>	  .Reverse()</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3200" b="1" dirty="0" smtClean="0">
                <a:solidFill>
                  <a:srgbClr val="FF00FF"/>
                </a:solidFill>
                <a:latin typeface="Consolas" pitchFamily="49" charset="0"/>
                <a:ea typeface="Roboto" pitchFamily="2" charset="0"/>
                <a:cs typeface="Consolas" pitchFamily="49" charset="0"/>
              </a:rPr>
              <a:t>Zip</a:t>
            </a:r>
            <a:r>
              <a:rPr lang="en-US" sz="2000" b="1" dirty="0" smtClean="0">
                <a:solidFill>
                  <a:schemeClr val="bg1">
                    <a:lumMod val="75000"/>
                  </a:schemeClr>
                </a:solidFill>
                <a:latin typeface="Consolas" pitchFamily="49" charset="0"/>
                <a:ea typeface="Roboto" pitchFamily="2" charset="0"/>
                <a:cs typeface="Consolas" pitchFamily="49" charset="0"/>
              </a:rPr>
              <a:t>(</a:t>
            </a:r>
            <a:r>
              <a:rPr lang="en-US" sz="2000" b="1" dirty="0" err="1" smtClean="0">
                <a:solidFill>
                  <a:schemeClr val="bg1">
                    <a:lumMod val="75000"/>
                  </a:schemeClr>
                </a:solidFill>
                <a:latin typeface="Consolas" pitchFamily="49" charset="0"/>
                <a:ea typeface="Roboto" pitchFamily="2" charset="0"/>
                <a:cs typeface="Consolas" pitchFamily="49" charset="0"/>
              </a:rPr>
              <a:t>secondsPerUnit</a:t>
            </a:r>
            <a:r>
              <a:rPr lang="en-US" sz="2000" b="1" dirty="0" smtClean="0">
                <a:solidFill>
                  <a:schemeClr val="bg1">
                    <a:lumMod val="75000"/>
                  </a:schemeClr>
                </a:solidFill>
                <a:latin typeface="Consolas" pitchFamily="49" charset="0"/>
                <a:ea typeface="Roboto" pitchFamily="2" charset="0"/>
                <a:cs typeface="Consolas" pitchFamily="49" charset="0"/>
              </a:rPr>
              <a:t>, (digit, unit) =&gt; digit * unit)</a:t>
            </a:r>
            <a:br>
              <a:rPr lang="en-US" sz="2000" b="1" dirty="0" smtClean="0">
                <a:solidFill>
                  <a:schemeClr val="bg1">
                    <a:lumMod val="75000"/>
                  </a:schemeClr>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chemeClr val="bg1">
                    <a:lumMod val="75000"/>
                  </a:schemeClr>
                </a:solidFill>
                <a:latin typeface="Consolas" pitchFamily="49" charset="0"/>
                <a:ea typeface="Roboto" pitchFamily="2" charset="0"/>
                <a:cs typeface="Consolas" pitchFamily="49" charset="0"/>
              </a:rPr>
              <a:t>.Sum()</a:t>
            </a:r>
            <a:br>
              <a:rPr lang="en-US" sz="2000" b="1" dirty="0" smtClean="0">
                <a:solidFill>
                  <a:schemeClr val="bg1">
                    <a:lumMod val="75000"/>
                  </a:schemeClr>
                </a:solidFill>
                <a:latin typeface="Consolas" pitchFamily="49" charset="0"/>
                <a:ea typeface="Roboto" pitchFamily="2" charset="0"/>
                <a:cs typeface="Consolas" pitchFamily="49" charset="0"/>
              </a:rPr>
            </a:br>
            <a:r>
              <a:rPr lang="en-US" sz="2000" b="1" dirty="0" smtClean="0">
                <a:solidFill>
                  <a:schemeClr val="bg1">
                    <a:lumMod val="75000"/>
                  </a:schemeClr>
                </a:solidFill>
                <a:latin typeface="Consolas" pitchFamily="49" charset="0"/>
                <a:ea typeface="Roboto" pitchFamily="2" charset="0"/>
                <a:cs typeface="Consolas" pitchFamily="49" charset="0"/>
              </a:rPr>
              <a:t>	  .Seconds(); </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endParaRPr lang="en-US" sz="20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a:bodyPr>
          <a:lstStyle/>
          <a:p>
            <a:pPr algn="l"/>
            <a:r>
              <a:rPr lang="en-US" sz="4400" dirty="0" smtClean="0">
                <a:solidFill>
                  <a:schemeClr val="tx1">
                    <a:lumMod val="50000"/>
                    <a:lumOff val="50000"/>
                  </a:schemeClr>
                </a:solidFill>
                <a:latin typeface="Roboto" pitchFamily="2" charset="0"/>
                <a:ea typeface="Roboto" pitchFamily="2" charset="0"/>
              </a:rPr>
              <a:t>“You can call it beautiful code when the code also makes it look like the </a:t>
            </a:r>
            <a:r>
              <a:rPr lang="en-US" sz="4400" dirty="0" smtClean="0">
                <a:solidFill>
                  <a:srgbClr val="FF00FF"/>
                </a:solidFill>
                <a:latin typeface="Roboto" pitchFamily="2" charset="0"/>
                <a:ea typeface="Roboto" pitchFamily="2" charset="0"/>
              </a:rPr>
              <a:t>language</a:t>
            </a:r>
            <a:r>
              <a:rPr lang="en-US" sz="4400" dirty="0" smtClean="0">
                <a:solidFill>
                  <a:schemeClr val="tx1">
                    <a:lumMod val="50000"/>
                    <a:lumOff val="50000"/>
                  </a:schemeClr>
                </a:solidFill>
                <a:latin typeface="Roboto" pitchFamily="2" charset="0"/>
                <a:ea typeface="Roboto" pitchFamily="2" charset="0"/>
              </a:rPr>
              <a:t> was </a:t>
            </a:r>
            <a:r>
              <a:rPr lang="en-US" sz="4400" dirty="0" smtClean="0">
                <a:latin typeface="Roboto" pitchFamily="2" charset="0"/>
                <a:ea typeface="Roboto" pitchFamily="2" charset="0"/>
              </a:rPr>
              <a:t>made for the problem</a:t>
            </a:r>
            <a:r>
              <a:rPr lang="en-US" sz="4400" dirty="0" smtClean="0">
                <a:solidFill>
                  <a:schemeClr val="tx1">
                    <a:lumMod val="50000"/>
                    <a:lumOff val="50000"/>
                  </a:schemeClr>
                </a:solidFill>
                <a:latin typeface="Roboto" pitchFamily="2" charset="0"/>
                <a:ea typeface="Roboto" pitchFamily="2" charset="0"/>
              </a:rPr>
              <a:t>”</a:t>
            </a:r>
            <a:endParaRPr lang="en-US" sz="4400" dirty="0" smtClean="0">
              <a:solidFill>
                <a:schemeClr val="tx1">
                  <a:lumMod val="75000"/>
                  <a:lumOff val="25000"/>
                </a:schemeClr>
              </a:solidFill>
              <a:ea typeface="Roboto" pitchFamily="2" charset="0"/>
            </a:endParaRPr>
          </a:p>
          <a:p>
            <a:pPr algn="r"/>
            <a:r>
              <a:rPr lang="en-US" sz="4400" dirty="0" smtClean="0">
                <a:solidFill>
                  <a:schemeClr val="tx1">
                    <a:lumMod val="75000"/>
                    <a:lumOff val="25000"/>
                  </a:schemeClr>
                </a:solidFill>
                <a:ea typeface="Roboto" pitchFamily="2" charset="0"/>
              </a:rPr>
              <a:t>Ward </a:t>
            </a:r>
            <a:r>
              <a:rPr lang="en-US" sz="4400" dirty="0" err="1" smtClean="0">
                <a:solidFill>
                  <a:schemeClr val="tx1">
                    <a:lumMod val="75000"/>
                    <a:lumOff val="25000"/>
                  </a:schemeClr>
                </a:solidFill>
                <a:ea typeface="Roboto" pitchFamily="2" charset="0"/>
              </a:rPr>
              <a:t>cunningham</a:t>
            </a:r>
            <a:r>
              <a:rPr lang="en-US" sz="4400" dirty="0" smtClean="0">
                <a:solidFill>
                  <a:schemeClr val="tx1">
                    <a:lumMod val="75000"/>
                    <a:lumOff val="25000"/>
                  </a:schemeClr>
                </a:solidFill>
                <a:ea typeface="Roboto" pitchFamily="2" charset="0"/>
              </a:rPr>
              <a:t>.</a:t>
            </a:r>
            <a:endParaRPr lang="en-US" sz="2800" dirty="0">
              <a:solidFill>
                <a:schemeClr val="tx1">
                  <a:lumMod val="75000"/>
                  <a:lumOff val="25000"/>
                </a:schemeClr>
              </a:solidFill>
              <a:ea typeface="Roboto" pitchFamily="2" charset="0"/>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900" dirty="0" smtClean="0">
                <a:latin typeface="Consolas" pitchFamily="49" charset="0"/>
                <a:ea typeface="Roboto" pitchFamily="2" charset="0"/>
                <a:cs typeface="Consolas" pitchFamily="49" charset="0"/>
              </a:rPr>
              <a:t>public class </a:t>
            </a:r>
            <a:r>
              <a:rPr lang="en-US" sz="3200" b="1" dirty="0" err="1" smtClean="0">
                <a:solidFill>
                  <a:srgbClr val="FF00FF"/>
                </a:solidFill>
                <a:latin typeface="Consolas" pitchFamily="49" charset="0"/>
                <a:ea typeface="Roboto" pitchFamily="2" charset="0"/>
                <a:cs typeface="Consolas" pitchFamily="49" charset="0"/>
              </a:rPr>
              <a:t>Quicksort</a:t>
            </a:r>
            <a:r>
              <a:rPr lang="en-US" sz="900" dirty="0" smtClean="0">
                <a:solidFill>
                  <a:schemeClr val="bg1"/>
                </a:solidFill>
                <a:latin typeface="Consolas" pitchFamily="49" charset="0"/>
                <a:ea typeface="Roboto" pitchFamily="2" charset="0"/>
                <a:cs typeface="Consolas" pitchFamily="49" charset="0"/>
              </a:rPr>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public static int</a:t>
            </a:r>
            <a:r>
              <a:rPr lang="en-US" sz="900" dirty="0" smtClean="0">
                <a:solidFill>
                  <a:schemeClr val="bg1"/>
                </a:solidFill>
                <a:latin typeface="Consolas" pitchFamily="49" charset="0"/>
                <a:ea typeface="Roboto" pitchFamily="2" charset="0"/>
                <a:cs typeface="Consolas" pitchFamily="49" charset="0"/>
              </a:rPr>
              <a:t>[] Sort(</a:t>
            </a:r>
            <a:r>
              <a:rPr lang="en-US" sz="900" dirty="0" smtClean="0">
                <a:latin typeface="Consolas" pitchFamily="49" charset="0"/>
                <a:ea typeface="Roboto" pitchFamily="2" charset="0"/>
                <a:cs typeface="Consolas" pitchFamily="49" charset="0"/>
              </a:rPr>
              <a:t>int</a:t>
            </a:r>
            <a:r>
              <a:rPr lang="en-US" sz="900" dirty="0" smtClean="0">
                <a:solidFill>
                  <a:schemeClr val="bg1"/>
                </a:solidFill>
                <a:latin typeface="Consolas" pitchFamily="49" charset="0"/>
                <a:ea typeface="Roboto" pitchFamily="2" charset="0"/>
                <a:cs typeface="Consolas" pitchFamily="49" charset="0"/>
              </a:rPr>
              <a:t>[] array)</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int[] a = new int[</a:t>
            </a:r>
            <a:r>
              <a:rPr lang="en-US" sz="900" dirty="0" err="1" smtClean="0">
                <a:solidFill>
                  <a:schemeClr val="bg1"/>
                </a:solidFill>
                <a:latin typeface="Consolas" pitchFamily="49" charset="0"/>
                <a:ea typeface="Roboto" pitchFamily="2" charset="0"/>
                <a:cs typeface="Consolas" pitchFamily="49" charset="0"/>
              </a:rPr>
              <a:t>array.Length</a:t>
            </a:r>
            <a:r>
              <a:rPr lang="en-US" sz="900" dirty="0" smtClean="0">
                <a:solidFill>
                  <a:schemeClr val="bg1"/>
                </a:solidFill>
                <a:latin typeface="Consolas" pitchFamily="49" charset="0"/>
                <a:ea typeface="Roboto" pitchFamily="2" charset="0"/>
                <a:cs typeface="Consolas" pitchFamily="49" charset="0"/>
              </a:rPr>
              <a: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err="1" smtClean="0">
                <a:solidFill>
                  <a:schemeClr val="bg1"/>
                </a:solidFill>
                <a:latin typeface="Consolas" pitchFamily="49" charset="0"/>
                <a:ea typeface="Roboto" pitchFamily="2" charset="0"/>
                <a:cs typeface="Consolas" pitchFamily="49" charset="0"/>
              </a:rPr>
              <a:t>array.CopyTo</a:t>
            </a:r>
            <a:r>
              <a:rPr lang="en-US" sz="900" dirty="0" smtClean="0">
                <a:solidFill>
                  <a:schemeClr val="bg1"/>
                </a:solidFill>
                <a:latin typeface="Consolas" pitchFamily="49" charset="0"/>
                <a:ea typeface="Roboto" pitchFamily="2" charset="0"/>
                <a:cs typeface="Consolas" pitchFamily="49" charset="0"/>
              </a:rPr>
              <a:t>(a, 0);</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Sort(0, </a:t>
            </a:r>
            <a:r>
              <a:rPr lang="en-US" sz="900" dirty="0" err="1" smtClean="0">
                <a:solidFill>
                  <a:schemeClr val="bg1"/>
                </a:solidFill>
                <a:latin typeface="Consolas" pitchFamily="49" charset="0"/>
                <a:ea typeface="Roboto" pitchFamily="2" charset="0"/>
                <a:cs typeface="Consolas" pitchFamily="49" charset="0"/>
              </a:rPr>
              <a:t>array.Length</a:t>
            </a:r>
            <a:r>
              <a:rPr lang="en-US" sz="900" dirty="0" smtClean="0">
                <a:solidFill>
                  <a:schemeClr val="bg1"/>
                </a:solidFill>
                <a:latin typeface="Consolas" pitchFamily="49" charset="0"/>
                <a:ea typeface="Roboto" pitchFamily="2" charset="0"/>
                <a:cs typeface="Consolas" pitchFamily="49" charset="0"/>
              </a:rPr>
              <a:t> - 1, ref a);</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return a;</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r>
            <a:br>
              <a:rPr lang="en-US" sz="900" dirty="0" smtClean="0">
                <a:solidFill>
                  <a:schemeClr val="bg1"/>
                </a:solidFill>
                <a:latin typeface="Consolas" pitchFamily="49" charset="0"/>
                <a:ea typeface="Roboto" pitchFamily="2" charset="0"/>
                <a:cs typeface="Consolas" pitchFamily="49" charset="0"/>
              </a:rPr>
            </a:br>
            <a:r>
              <a:rPr lang="en-US" sz="900" dirty="0" smtClean="0">
                <a:latin typeface="Consolas" pitchFamily="49" charset="0"/>
                <a:ea typeface="Roboto" pitchFamily="2" charset="0"/>
                <a:cs typeface="Consolas" pitchFamily="49" charset="0"/>
              </a:rPr>
              <a:t>    private static void </a:t>
            </a:r>
            <a:r>
              <a:rPr lang="en-US" sz="900" dirty="0" smtClean="0">
                <a:solidFill>
                  <a:schemeClr val="bg1"/>
                </a:solidFill>
                <a:latin typeface="Consolas" pitchFamily="49" charset="0"/>
                <a:ea typeface="Roboto" pitchFamily="2" charset="0"/>
                <a:cs typeface="Consolas" pitchFamily="49" charset="0"/>
              </a:rPr>
              <a:t>Sort(</a:t>
            </a:r>
            <a:r>
              <a:rPr lang="en-US" sz="900" dirty="0" smtClean="0">
                <a:latin typeface="Consolas" pitchFamily="49" charset="0"/>
                <a:ea typeface="Roboto" pitchFamily="2" charset="0"/>
                <a:cs typeface="Consolas" pitchFamily="49" charset="0"/>
              </a:rPr>
              <a:t>int</a:t>
            </a:r>
            <a:r>
              <a:rPr lang="en-US" sz="900" dirty="0" smtClean="0">
                <a:solidFill>
                  <a:schemeClr val="bg1"/>
                </a:solidFill>
                <a:latin typeface="Consolas" pitchFamily="49" charset="0"/>
                <a:ea typeface="Roboto" pitchFamily="2" charset="0"/>
                <a:cs typeface="Consolas" pitchFamily="49" charset="0"/>
              </a:rPr>
              <a:t> links, </a:t>
            </a:r>
            <a:r>
              <a:rPr lang="en-US" sz="900" dirty="0" smtClean="0">
                <a:latin typeface="Consolas" pitchFamily="49" charset="0"/>
                <a:ea typeface="Roboto" pitchFamily="2" charset="0"/>
                <a:cs typeface="Consolas" pitchFamily="49" charset="0"/>
              </a:rPr>
              <a:t>int</a:t>
            </a:r>
            <a:r>
              <a:rPr lang="en-US" sz="900" dirty="0" smtClean="0">
                <a:solidFill>
                  <a:schemeClr val="bg1"/>
                </a:solidFill>
                <a:latin typeface="Consolas" pitchFamily="49" charset="0"/>
                <a:ea typeface="Roboto" pitchFamily="2" charset="0"/>
                <a:cs typeface="Consolas" pitchFamily="49" charset="0"/>
              </a:rPr>
              <a:t> </a:t>
            </a:r>
            <a:r>
              <a:rPr lang="en-US" sz="900" dirty="0" err="1" smtClean="0">
                <a:solidFill>
                  <a:schemeClr val="bg1"/>
                </a:solidFill>
                <a:latin typeface="Consolas" pitchFamily="49" charset="0"/>
                <a:ea typeface="Roboto" pitchFamily="2" charset="0"/>
                <a:cs typeface="Consolas" pitchFamily="49" charset="0"/>
              </a:rPr>
              <a:t>rechts</a:t>
            </a: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ref int</a:t>
            </a:r>
            <a:r>
              <a:rPr lang="en-US" sz="900" dirty="0" smtClean="0">
                <a:solidFill>
                  <a:schemeClr val="bg1"/>
                </a:solidFill>
                <a:latin typeface="Consolas" pitchFamily="49" charset="0"/>
                <a:ea typeface="Roboto" pitchFamily="2" charset="0"/>
                <a:cs typeface="Consolas" pitchFamily="49" charset="0"/>
              </a:rPr>
              <a:t>[] </a:t>
            </a:r>
            <a:r>
              <a:rPr lang="en-US" sz="900" dirty="0" err="1" smtClean="0">
                <a:solidFill>
                  <a:schemeClr val="bg1"/>
                </a:solidFill>
                <a:latin typeface="Consolas" pitchFamily="49" charset="0"/>
                <a:ea typeface="Roboto" pitchFamily="2" charset="0"/>
                <a:cs typeface="Consolas" pitchFamily="49" charset="0"/>
              </a:rPr>
              <a:t>daten</a:t>
            </a:r>
            <a:r>
              <a:rPr lang="en-US" sz="900" dirty="0" smtClean="0">
                <a:solidFill>
                  <a:schemeClr val="bg1"/>
                </a:solidFill>
                <a:latin typeface="Consolas" pitchFamily="49" charset="0"/>
                <a:ea typeface="Roboto" pitchFamily="2" charset="0"/>
                <a:cs typeface="Consolas" pitchFamily="49" charset="0"/>
              </a:rPr>
              <a: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if</a:t>
            </a:r>
            <a:r>
              <a:rPr lang="en-US" sz="900" dirty="0" smtClean="0">
                <a:solidFill>
                  <a:schemeClr val="bg1"/>
                </a:solidFill>
                <a:latin typeface="Consolas" pitchFamily="49" charset="0"/>
                <a:ea typeface="Roboto" pitchFamily="2" charset="0"/>
                <a:cs typeface="Consolas" pitchFamily="49" charset="0"/>
              </a:rPr>
              <a:t> (links &gt;= </a:t>
            </a:r>
            <a:r>
              <a:rPr lang="en-US" sz="900" dirty="0" err="1" smtClean="0">
                <a:solidFill>
                  <a:schemeClr val="bg1"/>
                </a:solidFill>
                <a:latin typeface="Consolas" pitchFamily="49" charset="0"/>
                <a:ea typeface="Roboto" pitchFamily="2" charset="0"/>
                <a:cs typeface="Consolas" pitchFamily="49" charset="0"/>
              </a:rPr>
              <a:t>rechts</a:t>
            </a: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return</a:t>
            </a:r>
            <a:r>
              <a:rPr lang="en-US" sz="900" dirty="0" smtClean="0">
                <a:solidFill>
                  <a:schemeClr val="bg1"/>
                </a:solidFill>
                <a:latin typeface="Consolas" pitchFamily="49" charset="0"/>
                <a:ea typeface="Roboto" pitchFamily="2" charset="0"/>
                <a:cs typeface="Consolas" pitchFamily="49" charset="0"/>
              </a:rPr>
              <a:t>;</a:t>
            </a:r>
            <a:br>
              <a:rPr lang="en-US" sz="900" dirty="0" smtClean="0">
                <a:solidFill>
                  <a:schemeClr val="bg1"/>
                </a:solidFill>
                <a:latin typeface="Consolas" pitchFamily="49" charset="0"/>
                <a:ea typeface="Roboto" pitchFamily="2" charset="0"/>
                <a:cs typeface="Consolas" pitchFamily="49" charset="0"/>
              </a:rPr>
            </a:br>
            <a:r>
              <a:rPr lang="en-US" sz="900" dirty="0" smtClean="0">
                <a:latin typeface="Consolas" pitchFamily="49" charset="0"/>
                <a:ea typeface="Roboto" pitchFamily="2" charset="0"/>
                <a:cs typeface="Consolas" pitchFamily="49" charset="0"/>
              </a:rPr>
              <a:t>        int </a:t>
            </a:r>
            <a:r>
              <a:rPr lang="en-US" sz="900" dirty="0" err="1" smtClean="0">
                <a:solidFill>
                  <a:schemeClr val="bg1"/>
                </a:solidFill>
                <a:latin typeface="Consolas" pitchFamily="49" charset="0"/>
                <a:ea typeface="Roboto" pitchFamily="2" charset="0"/>
                <a:cs typeface="Consolas" pitchFamily="49" charset="0"/>
              </a:rPr>
              <a:t>teiler</a:t>
            </a:r>
            <a:r>
              <a:rPr lang="en-US" sz="900" dirty="0" smtClean="0">
                <a:solidFill>
                  <a:schemeClr val="bg1"/>
                </a:solidFill>
                <a:latin typeface="Consolas" pitchFamily="49" charset="0"/>
                <a:ea typeface="Roboto" pitchFamily="2" charset="0"/>
                <a:cs typeface="Consolas" pitchFamily="49" charset="0"/>
              </a:rPr>
              <a:t> = Divide(links, </a:t>
            </a:r>
            <a:r>
              <a:rPr lang="en-US" sz="900" dirty="0" err="1" smtClean="0">
                <a:solidFill>
                  <a:schemeClr val="bg1"/>
                </a:solidFill>
                <a:latin typeface="Consolas" pitchFamily="49" charset="0"/>
                <a:ea typeface="Roboto" pitchFamily="2" charset="0"/>
                <a:cs typeface="Consolas" pitchFamily="49" charset="0"/>
              </a:rPr>
              <a:t>rechts</a:t>
            </a: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ref</a:t>
            </a:r>
            <a:r>
              <a:rPr lang="en-US" sz="900" dirty="0" smtClean="0">
                <a:solidFill>
                  <a:schemeClr val="bg1"/>
                </a:solidFill>
                <a:latin typeface="Consolas" pitchFamily="49" charset="0"/>
                <a:ea typeface="Roboto" pitchFamily="2" charset="0"/>
                <a:cs typeface="Consolas" pitchFamily="49" charset="0"/>
              </a:rPr>
              <a:t> </a:t>
            </a:r>
            <a:r>
              <a:rPr lang="en-US" sz="900" dirty="0" err="1" smtClean="0">
                <a:solidFill>
                  <a:schemeClr val="bg1"/>
                </a:solidFill>
                <a:latin typeface="Consolas" pitchFamily="49" charset="0"/>
                <a:ea typeface="Roboto" pitchFamily="2" charset="0"/>
                <a:cs typeface="Consolas" pitchFamily="49" charset="0"/>
              </a:rPr>
              <a:t>daten</a:t>
            </a:r>
            <a:r>
              <a:rPr lang="en-US" sz="900" dirty="0" smtClean="0">
                <a:solidFill>
                  <a:schemeClr val="bg1"/>
                </a:solidFill>
                <a:latin typeface="Consolas" pitchFamily="49" charset="0"/>
                <a:ea typeface="Roboto" pitchFamily="2" charset="0"/>
                <a:cs typeface="Consolas" pitchFamily="49" charset="0"/>
              </a:rPr>
              <a: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Sort(links, </a:t>
            </a:r>
            <a:r>
              <a:rPr lang="en-US" sz="900" dirty="0" err="1" smtClean="0">
                <a:solidFill>
                  <a:schemeClr val="bg1"/>
                </a:solidFill>
                <a:latin typeface="Consolas" pitchFamily="49" charset="0"/>
                <a:ea typeface="Roboto" pitchFamily="2" charset="0"/>
                <a:cs typeface="Consolas" pitchFamily="49" charset="0"/>
              </a:rPr>
              <a:t>teiler</a:t>
            </a:r>
            <a:r>
              <a:rPr lang="en-US" sz="900" dirty="0" smtClean="0">
                <a:solidFill>
                  <a:schemeClr val="bg1"/>
                </a:solidFill>
                <a:latin typeface="Consolas" pitchFamily="49" charset="0"/>
                <a:ea typeface="Roboto" pitchFamily="2" charset="0"/>
                <a:cs typeface="Consolas" pitchFamily="49" charset="0"/>
              </a:rPr>
              <a:t> - 1, </a:t>
            </a:r>
            <a:r>
              <a:rPr lang="en-US" sz="900" dirty="0" smtClean="0">
                <a:latin typeface="Consolas" pitchFamily="49" charset="0"/>
                <a:ea typeface="Roboto" pitchFamily="2" charset="0"/>
                <a:cs typeface="Consolas" pitchFamily="49" charset="0"/>
              </a:rPr>
              <a:t>ref</a:t>
            </a:r>
            <a:r>
              <a:rPr lang="en-US" sz="900" dirty="0" smtClean="0">
                <a:solidFill>
                  <a:schemeClr val="bg1"/>
                </a:solidFill>
                <a:latin typeface="Consolas" pitchFamily="49" charset="0"/>
                <a:ea typeface="Roboto" pitchFamily="2" charset="0"/>
                <a:cs typeface="Consolas" pitchFamily="49" charset="0"/>
              </a:rPr>
              <a:t> </a:t>
            </a:r>
            <a:r>
              <a:rPr lang="en-US" sz="900" dirty="0" err="1" smtClean="0">
                <a:solidFill>
                  <a:schemeClr val="bg1"/>
                </a:solidFill>
                <a:latin typeface="Consolas" pitchFamily="49" charset="0"/>
                <a:ea typeface="Roboto" pitchFamily="2" charset="0"/>
                <a:cs typeface="Consolas" pitchFamily="49" charset="0"/>
              </a:rPr>
              <a:t>daten</a:t>
            </a:r>
            <a:r>
              <a:rPr lang="en-US" sz="900" dirty="0" smtClean="0">
                <a:solidFill>
                  <a:schemeClr val="bg1"/>
                </a:solidFill>
                <a:latin typeface="Consolas" pitchFamily="49" charset="0"/>
                <a:ea typeface="Roboto" pitchFamily="2" charset="0"/>
                <a:cs typeface="Consolas" pitchFamily="49" charset="0"/>
              </a:rPr>
              <a: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Sort(</a:t>
            </a:r>
            <a:r>
              <a:rPr lang="en-US" sz="900" dirty="0" err="1" smtClean="0">
                <a:solidFill>
                  <a:schemeClr val="bg1"/>
                </a:solidFill>
                <a:latin typeface="Consolas" pitchFamily="49" charset="0"/>
                <a:ea typeface="Roboto" pitchFamily="2" charset="0"/>
                <a:cs typeface="Consolas" pitchFamily="49" charset="0"/>
              </a:rPr>
              <a:t>teiler</a:t>
            </a:r>
            <a:r>
              <a:rPr lang="en-US" sz="900" dirty="0" smtClean="0">
                <a:solidFill>
                  <a:schemeClr val="bg1"/>
                </a:solidFill>
                <a:latin typeface="Consolas" pitchFamily="49" charset="0"/>
                <a:ea typeface="Roboto" pitchFamily="2" charset="0"/>
                <a:cs typeface="Consolas" pitchFamily="49" charset="0"/>
              </a:rPr>
              <a:t> + 1, </a:t>
            </a:r>
            <a:r>
              <a:rPr lang="en-US" sz="900" dirty="0" err="1" smtClean="0">
                <a:solidFill>
                  <a:schemeClr val="bg1"/>
                </a:solidFill>
                <a:latin typeface="Consolas" pitchFamily="49" charset="0"/>
                <a:ea typeface="Roboto" pitchFamily="2" charset="0"/>
                <a:cs typeface="Consolas" pitchFamily="49" charset="0"/>
              </a:rPr>
              <a:t>rechts</a:t>
            </a: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ref</a:t>
            </a:r>
            <a:r>
              <a:rPr lang="en-US" sz="900" dirty="0" smtClean="0">
                <a:solidFill>
                  <a:schemeClr val="bg1"/>
                </a:solidFill>
                <a:latin typeface="Consolas" pitchFamily="49" charset="0"/>
                <a:ea typeface="Roboto" pitchFamily="2" charset="0"/>
                <a:cs typeface="Consolas" pitchFamily="49" charset="0"/>
              </a:rPr>
              <a:t> </a:t>
            </a:r>
            <a:r>
              <a:rPr lang="en-US" sz="900" dirty="0" err="1" smtClean="0">
                <a:solidFill>
                  <a:schemeClr val="bg1"/>
                </a:solidFill>
                <a:latin typeface="Consolas" pitchFamily="49" charset="0"/>
                <a:ea typeface="Roboto" pitchFamily="2" charset="0"/>
                <a:cs typeface="Consolas" pitchFamily="49" charset="0"/>
              </a:rPr>
              <a:t>daten</a:t>
            </a:r>
            <a:r>
              <a:rPr lang="en-US" sz="900" dirty="0" smtClean="0">
                <a:solidFill>
                  <a:schemeClr val="bg1"/>
                </a:solidFill>
                <a:latin typeface="Consolas" pitchFamily="49" charset="0"/>
                <a:ea typeface="Roboto" pitchFamily="2" charset="0"/>
                <a:cs typeface="Consolas" pitchFamily="49" charset="0"/>
              </a:rPr>
              <a: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private static int </a:t>
            </a:r>
            <a:r>
              <a:rPr lang="en-US" sz="900" dirty="0" smtClean="0">
                <a:solidFill>
                  <a:schemeClr val="bg1"/>
                </a:solidFill>
                <a:latin typeface="Consolas" pitchFamily="49" charset="0"/>
                <a:ea typeface="Roboto" pitchFamily="2" charset="0"/>
                <a:cs typeface="Consolas" pitchFamily="49" charset="0"/>
              </a:rPr>
              <a:t>Divide(int left, int right, ref int[] data)</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int</a:t>
            </a:r>
            <a:r>
              <a:rPr lang="en-US" sz="900" dirty="0" smtClean="0">
                <a:solidFill>
                  <a:schemeClr val="bg1"/>
                </a:solidFill>
                <a:latin typeface="Consolas" pitchFamily="49" charset="0"/>
                <a:ea typeface="Roboto" pitchFamily="2" charset="0"/>
                <a:cs typeface="Consolas" pitchFamily="49" charset="0"/>
              </a:rPr>
              <a:t> </a:t>
            </a:r>
            <a:r>
              <a:rPr lang="en-US" sz="900" dirty="0" err="1" smtClean="0">
                <a:solidFill>
                  <a:schemeClr val="bg1"/>
                </a:solidFill>
                <a:latin typeface="Consolas" pitchFamily="49" charset="0"/>
                <a:ea typeface="Roboto" pitchFamily="2" charset="0"/>
                <a:cs typeface="Consolas" pitchFamily="49" charset="0"/>
              </a:rPr>
              <a:t>leftpos</a:t>
            </a:r>
            <a:r>
              <a:rPr lang="en-US" sz="900" dirty="0" smtClean="0">
                <a:solidFill>
                  <a:schemeClr val="bg1"/>
                </a:solidFill>
                <a:latin typeface="Consolas" pitchFamily="49" charset="0"/>
                <a:ea typeface="Roboto" pitchFamily="2" charset="0"/>
                <a:cs typeface="Consolas" pitchFamily="49" charset="0"/>
              </a:rPr>
              <a:t> = left;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int</a:t>
            </a:r>
            <a:r>
              <a:rPr lang="en-US" sz="900" dirty="0" smtClean="0">
                <a:solidFill>
                  <a:schemeClr val="bg1"/>
                </a:solidFill>
                <a:latin typeface="Consolas" pitchFamily="49" charset="0"/>
                <a:ea typeface="Roboto" pitchFamily="2" charset="0"/>
                <a:cs typeface="Consolas" pitchFamily="49" charset="0"/>
              </a:rPr>
              <a:t> </a:t>
            </a:r>
            <a:r>
              <a:rPr lang="en-US" sz="900" dirty="0" err="1" smtClean="0">
                <a:solidFill>
                  <a:schemeClr val="bg1"/>
                </a:solidFill>
                <a:latin typeface="Consolas" pitchFamily="49" charset="0"/>
                <a:ea typeface="Roboto" pitchFamily="2" charset="0"/>
                <a:cs typeface="Consolas" pitchFamily="49" charset="0"/>
              </a:rPr>
              <a:t>rightpos</a:t>
            </a:r>
            <a:r>
              <a:rPr lang="en-US" sz="900" dirty="0" smtClean="0">
                <a:solidFill>
                  <a:schemeClr val="bg1"/>
                </a:solidFill>
                <a:latin typeface="Consolas" pitchFamily="49" charset="0"/>
                <a:ea typeface="Roboto" pitchFamily="2" charset="0"/>
                <a:cs typeface="Consolas" pitchFamily="49" charset="0"/>
              </a:rPr>
              <a:t> = right - 1;</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int</a:t>
            </a:r>
            <a:r>
              <a:rPr lang="en-US" sz="900" dirty="0" smtClean="0">
                <a:solidFill>
                  <a:schemeClr val="bg1"/>
                </a:solidFill>
                <a:latin typeface="Consolas" pitchFamily="49" charset="0"/>
                <a:ea typeface="Roboto" pitchFamily="2" charset="0"/>
                <a:cs typeface="Consolas" pitchFamily="49" charset="0"/>
              </a:rPr>
              <a:t> pivot = data[right];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do</a:t>
            </a: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while</a:t>
            </a:r>
            <a:r>
              <a:rPr lang="en-US" sz="900" dirty="0" smtClean="0">
                <a:solidFill>
                  <a:schemeClr val="bg1"/>
                </a:solidFill>
                <a:latin typeface="Consolas" pitchFamily="49" charset="0"/>
                <a:ea typeface="Roboto" pitchFamily="2" charset="0"/>
                <a:cs typeface="Consolas" pitchFamily="49" charset="0"/>
              </a:rPr>
              <a:t> (data[</a:t>
            </a:r>
            <a:r>
              <a:rPr lang="en-US" sz="900" dirty="0" err="1" smtClean="0">
                <a:solidFill>
                  <a:schemeClr val="bg1"/>
                </a:solidFill>
                <a:latin typeface="Consolas" pitchFamily="49" charset="0"/>
                <a:ea typeface="Roboto" pitchFamily="2" charset="0"/>
                <a:cs typeface="Consolas" pitchFamily="49" charset="0"/>
              </a:rPr>
              <a:t>leftpos</a:t>
            </a:r>
            <a:r>
              <a:rPr lang="en-US" sz="900" dirty="0" smtClean="0">
                <a:solidFill>
                  <a:schemeClr val="bg1"/>
                </a:solidFill>
                <a:latin typeface="Consolas" pitchFamily="49" charset="0"/>
                <a:ea typeface="Roboto" pitchFamily="2" charset="0"/>
                <a:cs typeface="Consolas" pitchFamily="49" charset="0"/>
              </a:rPr>
              <a:t>] &lt;= pivot &amp;&amp; </a:t>
            </a:r>
            <a:r>
              <a:rPr lang="en-US" sz="900" dirty="0" err="1" smtClean="0">
                <a:solidFill>
                  <a:schemeClr val="bg1"/>
                </a:solidFill>
                <a:latin typeface="Consolas" pitchFamily="49" charset="0"/>
                <a:ea typeface="Roboto" pitchFamily="2" charset="0"/>
                <a:cs typeface="Consolas" pitchFamily="49" charset="0"/>
              </a:rPr>
              <a:t>leftpos</a:t>
            </a:r>
            <a:r>
              <a:rPr lang="en-US" sz="900" dirty="0" smtClean="0">
                <a:solidFill>
                  <a:schemeClr val="bg1"/>
                </a:solidFill>
                <a:latin typeface="Consolas" pitchFamily="49" charset="0"/>
                <a:ea typeface="Roboto" pitchFamily="2" charset="0"/>
                <a:cs typeface="Consolas" pitchFamily="49" charset="0"/>
              </a:rPr>
              <a:t> &lt; right) </a:t>
            </a:r>
            <a:r>
              <a:rPr lang="en-US" sz="900" dirty="0" err="1" smtClean="0">
                <a:solidFill>
                  <a:schemeClr val="bg1"/>
                </a:solidFill>
                <a:latin typeface="Consolas" pitchFamily="49" charset="0"/>
                <a:ea typeface="Roboto" pitchFamily="2" charset="0"/>
                <a:cs typeface="Consolas" pitchFamily="49" charset="0"/>
              </a:rPr>
              <a:t>leftpos</a:t>
            </a:r>
            <a:r>
              <a:rPr lang="en-US" sz="900" dirty="0" smtClean="0">
                <a:solidFill>
                  <a:schemeClr val="bg1"/>
                </a:solidFill>
                <a:latin typeface="Consolas" pitchFamily="49" charset="0"/>
                <a:ea typeface="Roboto" pitchFamily="2" charset="0"/>
                <a:cs typeface="Consolas" pitchFamily="49" charset="0"/>
              </a:rPr>
              <a: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while</a:t>
            </a:r>
            <a:r>
              <a:rPr lang="en-US" sz="900" dirty="0" smtClean="0">
                <a:solidFill>
                  <a:schemeClr val="bg1"/>
                </a:solidFill>
                <a:latin typeface="Consolas" pitchFamily="49" charset="0"/>
                <a:ea typeface="Roboto" pitchFamily="2" charset="0"/>
                <a:cs typeface="Consolas" pitchFamily="49" charset="0"/>
              </a:rPr>
              <a:t> (data[</a:t>
            </a:r>
            <a:r>
              <a:rPr lang="en-US" sz="900" dirty="0" err="1" smtClean="0">
                <a:solidFill>
                  <a:schemeClr val="bg1"/>
                </a:solidFill>
                <a:latin typeface="Consolas" pitchFamily="49" charset="0"/>
                <a:ea typeface="Roboto" pitchFamily="2" charset="0"/>
                <a:cs typeface="Consolas" pitchFamily="49" charset="0"/>
              </a:rPr>
              <a:t>rightpos</a:t>
            </a:r>
            <a:r>
              <a:rPr lang="en-US" sz="900" dirty="0" smtClean="0">
                <a:solidFill>
                  <a:schemeClr val="bg1"/>
                </a:solidFill>
                <a:latin typeface="Consolas" pitchFamily="49" charset="0"/>
                <a:ea typeface="Roboto" pitchFamily="2" charset="0"/>
                <a:cs typeface="Consolas" pitchFamily="49" charset="0"/>
              </a:rPr>
              <a:t>] &gt;= pivot &amp;&amp; </a:t>
            </a:r>
            <a:r>
              <a:rPr lang="en-US" sz="900" dirty="0" err="1" smtClean="0">
                <a:solidFill>
                  <a:schemeClr val="bg1"/>
                </a:solidFill>
                <a:latin typeface="Consolas" pitchFamily="49" charset="0"/>
                <a:ea typeface="Roboto" pitchFamily="2" charset="0"/>
                <a:cs typeface="Consolas" pitchFamily="49" charset="0"/>
              </a:rPr>
              <a:t>rightpos</a:t>
            </a:r>
            <a:r>
              <a:rPr lang="en-US" sz="900" dirty="0" smtClean="0">
                <a:solidFill>
                  <a:schemeClr val="bg1"/>
                </a:solidFill>
                <a:latin typeface="Consolas" pitchFamily="49" charset="0"/>
                <a:ea typeface="Roboto" pitchFamily="2" charset="0"/>
                <a:cs typeface="Consolas" pitchFamily="49" charset="0"/>
              </a:rPr>
              <a:t> &gt; left) </a:t>
            </a:r>
            <a:r>
              <a:rPr lang="en-US" sz="900" dirty="0" err="1" smtClean="0">
                <a:solidFill>
                  <a:schemeClr val="bg1"/>
                </a:solidFill>
                <a:latin typeface="Consolas" pitchFamily="49" charset="0"/>
                <a:ea typeface="Roboto" pitchFamily="2" charset="0"/>
                <a:cs typeface="Consolas" pitchFamily="49" charset="0"/>
              </a:rPr>
              <a:t>rightpos</a:t>
            </a:r>
            <a:r>
              <a:rPr lang="en-US" sz="900" dirty="0" smtClean="0">
                <a:solidFill>
                  <a:schemeClr val="bg1"/>
                </a:solidFill>
                <a:latin typeface="Consolas" pitchFamily="49" charset="0"/>
                <a:ea typeface="Roboto" pitchFamily="2" charset="0"/>
                <a:cs typeface="Consolas" pitchFamily="49" charset="0"/>
              </a:rPr>
              <a: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if</a:t>
            </a:r>
            <a:r>
              <a:rPr lang="en-US" sz="900" dirty="0" smtClean="0">
                <a:solidFill>
                  <a:schemeClr val="bg1"/>
                </a:solidFill>
                <a:latin typeface="Consolas" pitchFamily="49" charset="0"/>
                <a:ea typeface="Roboto" pitchFamily="2" charset="0"/>
                <a:cs typeface="Consolas" pitchFamily="49" charset="0"/>
              </a:rPr>
              <a:t> (</a:t>
            </a:r>
            <a:r>
              <a:rPr lang="en-US" sz="900" dirty="0" err="1" smtClean="0">
                <a:solidFill>
                  <a:schemeClr val="bg1"/>
                </a:solidFill>
                <a:latin typeface="Consolas" pitchFamily="49" charset="0"/>
                <a:ea typeface="Roboto" pitchFamily="2" charset="0"/>
                <a:cs typeface="Consolas" pitchFamily="49" charset="0"/>
              </a:rPr>
              <a:t>leftpos</a:t>
            </a:r>
            <a:r>
              <a:rPr lang="en-US" sz="900" dirty="0" smtClean="0">
                <a:solidFill>
                  <a:schemeClr val="bg1"/>
                </a:solidFill>
                <a:latin typeface="Consolas" pitchFamily="49" charset="0"/>
                <a:ea typeface="Roboto" pitchFamily="2" charset="0"/>
                <a:cs typeface="Consolas" pitchFamily="49" charset="0"/>
              </a:rPr>
              <a:t> &gt;= </a:t>
            </a:r>
            <a:r>
              <a:rPr lang="en-US" sz="900" dirty="0" err="1" smtClean="0">
                <a:solidFill>
                  <a:schemeClr val="bg1"/>
                </a:solidFill>
                <a:latin typeface="Consolas" pitchFamily="49" charset="0"/>
                <a:ea typeface="Roboto" pitchFamily="2" charset="0"/>
                <a:cs typeface="Consolas" pitchFamily="49" charset="0"/>
              </a:rPr>
              <a:t>rightpos</a:t>
            </a: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continue</a:t>
            </a:r>
            <a:r>
              <a:rPr lang="en-US" sz="900" dirty="0" smtClean="0">
                <a:solidFill>
                  <a:schemeClr val="bg1"/>
                </a:solidFill>
                <a:latin typeface="Consolas" pitchFamily="49" charset="0"/>
                <a:ea typeface="Roboto" pitchFamily="2" charset="0"/>
                <a:cs typeface="Consolas" pitchFamily="49" charset="0"/>
              </a:rPr>
              <a: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Swap(</a:t>
            </a:r>
            <a:r>
              <a:rPr lang="en-US" sz="900" dirty="0" err="1" smtClean="0">
                <a:solidFill>
                  <a:schemeClr val="bg1"/>
                </a:solidFill>
                <a:latin typeface="Consolas" pitchFamily="49" charset="0"/>
                <a:ea typeface="Roboto" pitchFamily="2" charset="0"/>
                <a:cs typeface="Consolas" pitchFamily="49" charset="0"/>
              </a:rPr>
              <a:t>leftpos</a:t>
            </a:r>
            <a:r>
              <a:rPr lang="en-US" sz="900" dirty="0" smtClean="0">
                <a:solidFill>
                  <a:schemeClr val="bg1"/>
                </a:solidFill>
                <a:latin typeface="Consolas" pitchFamily="49" charset="0"/>
                <a:ea typeface="Roboto" pitchFamily="2" charset="0"/>
                <a:cs typeface="Consolas" pitchFamily="49" charset="0"/>
              </a:rPr>
              <a:t>, </a:t>
            </a:r>
            <a:r>
              <a:rPr lang="en-US" sz="900" dirty="0" err="1" smtClean="0">
                <a:solidFill>
                  <a:schemeClr val="bg1"/>
                </a:solidFill>
                <a:latin typeface="Consolas" pitchFamily="49" charset="0"/>
                <a:ea typeface="Roboto" pitchFamily="2" charset="0"/>
                <a:cs typeface="Consolas" pitchFamily="49" charset="0"/>
              </a:rPr>
              <a:t>rightpos</a:t>
            </a: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ref</a:t>
            </a:r>
            <a:r>
              <a:rPr lang="en-US" sz="900" dirty="0" smtClean="0">
                <a:solidFill>
                  <a:schemeClr val="bg1"/>
                </a:solidFill>
                <a:latin typeface="Consolas" pitchFamily="49" charset="0"/>
                <a:ea typeface="Roboto" pitchFamily="2" charset="0"/>
                <a:cs typeface="Consolas" pitchFamily="49" charset="0"/>
              </a:rPr>
              <a:t> data);</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 </a:t>
            </a:r>
            <a:r>
              <a:rPr lang="en-US" sz="900" dirty="0" smtClean="0">
                <a:latin typeface="Consolas" pitchFamily="49" charset="0"/>
                <a:ea typeface="Roboto" pitchFamily="2" charset="0"/>
                <a:cs typeface="Consolas" pitchFamily="49" charset="0"/>
              </a:rPr>
              <a:t>while</a:t>
            </a:r>
            <a:r>
              <a:rPr lang="en-US" sz="900" dirty="0" smtClean="0">
                <a:solidFill>
                  <a:schemeClr val="bg1"/>
                </a:solidFill>
                <a:latin typeface="Consolas" pitchFamily="49" charset="0"/>
                <a:ea typeface="Roboto" pitchFamily="2" charset="0"/>
                <a:cs typeface="Consolas" pitchFamily="49" charset="0"/>
              </a:rPr>
              <a:t> (</a:t>
            </a:r>
            <a:r>
              <a:rPr lang="en-US" sz="900" dirty="0" err="1" smtClean="0">
                <a:solidFill>
                  <a:schemeClr val="bg1"/>
                </a:solidFill>
                <a:latin typeface="Consolas" pitchFamily="49" charset="0"/>
                <a:ea typeface="Roboto" pitchFamily="2" charset="0"/>
                <a:cs typeface="Consolas" pitchFamily="49" charset="0"/>
              </a:rPr>
              <a:t>leftpos</a:t>
            </a:r>
            <a:r>
              <a:rPr lang="en-US" sz="900" dirty="0" smtClean="0">
                <a:solidFill>
                  <a:schemeClr val="bg1"/>
                </a:solidFill>
                <a:latin typeface="Consolas" pitchFamily="49" charset="0"/>
                <a:ea typeface="Roboto" pitchFamily="2" charset="0"/>
                <a:cs typeface="Consolas" pitchFamily="49" charset="0"/>
              </a:rPr>
              <a:t> &lt; </a:t>
            </a:r>
            <a:r>
              <a:rPr lang="en-US" sz="900" dirty="0" err="1" smtClean="0">
                <a:solidFill>
                  <a:schemeClr val="bg1"/>
                </a:solidFill>
                <a:latin typeface="Consolas" pitchFamily="49" charset="0"/>
                <a:ea typeface="Roboto" pitchFamily="2" charset="0"/>
                <a:cs typeface="Consolas" pitchFamily="49" charset="0"/>
              </a:rPr>
              <a:t>rightpos</a:t>
            </a:r>
            <a:r>
              <a:rPr lang="en-US" sz="900" dirty="0" smtClean="0">
                <a:solidFill>
                  <a:schemeClr val="bg1"/>
                </a:solidFill>
                <a:latin typeface="Consolas" pitchFamily="49" charset="0"/>
                <a:ea typeface="Roboto" pitchFamily="2" charset="0"/>
                <a:cs typeface="Consolas" pitchFamily="49" charset="0"/>
              </a:rPr>
              <a: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if</a:t>
            </a:r>
            <a:r>
              <a:rPr lang="en-US" sz="900" dirty="0" smtClean="0">
                <a:solidFill>
                  <a:schemeClr val="bg1"/>
                </a:solidFill>
                <a:latin typeface="Consolas" pitchFamily="49" charset="0"/>
                <a:ea typeface="Roboto" pitchFamily="2" charset="0"/>
                <a:cs typeface="Consolas" pitchFamily="49" charset="0"/>
              </a:rPr>
              <a:t> (data[</a:t>
            </a:r>
            <a:r>
              <a:rPr lang="en-US" sz="900" dirty="0" err="1" smtClean="0">
                <a:solidFill>
                  <a:schemeClr val="bg1"/>
                </a:solidFill>
                <a:latin typeface="Consolas" pitchFamily="49" charset="0"/>
                <a:ea typeface="Roboto" pitchFamily="2" charset="0"/>
                <a:cs typeface="Consolas" pitchFamily="49" charset="0"/>
              </a:rPr>
              <a:t>leftpos</a:t>
            </a:r>
            <a:r>
              <a:rPr lang="en-US" sz="900" dirty="0" smtClean="0">
                <a:solidFill>
                  <a:schemeClr val="bg1"/>
                </a:solidFill>
                <a:latin typeface="Consolas" pitchFamily="49" charset="0"/>
                <a:ea typeface="Roboto" pitchFamily="2" charset="0"/>
                <a:cs typeface="Consolas" pitchFamily="49" charset="0"/>
              </a:rPr>
              <a:t>] &gt; pivot)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Swap(</a:t>
            </a:r>
            <a:r>
              <a:rPr lang="en-US" sz="900" dirty="0" err="1" smtClean="0">
                <a:solidFill>
                  <a:schemeClr val="bg1"/>
                </a:solidFill>
                <a:latin typeface="Consolas" pitchFamily="49" charset="0"/>
                <a:ea typeface="Roboto" pitchFamily="2" charset="0"/>
                <a:cs typeface="Consolas" pitchFamily="49" charset="0"/>
              </a:rPr>
              <a:t>leftpos</a:t>
            </a:r>
            <a:r>
              <a:rPr lang="en-US" sz="900" dirty="0" smtClean="0">
                <a:solidFill>
                  <a:schemeClr val="bg1"/>
                </a:solidFill>
                <a:latin typeface="Consolas" pitchFamily="49" charset="0"/>
                <a:ea typeface="Roboto" pitchFamily="2" charset="0"/>
                <a:cs typeface="Consolas" pitchFamily="49" charset="0"/>
              </a:rPr>
              <a:t>, right, </a:t>
            </a:r>
            <a:r>
              <a:rPr lang="en-US" sz="900" dirty="0" smtClean="0">
                <a:latin typeface="Consolas" pitchFamily="49" charset="0"/>
                <a:ea typeface="Roboto" pitchFamily="2" charset="0"/>
                <a:cs typeface="Consolas" pitchFamily="49" charset="0"/>
              </a:rPr>
              <a:t>ref</a:t>
            </a:r>
            <a:r>
              <a:rPr lang="en-US" sz="900" dirty="0" smtClean="0">
                <a:solidFill>
                  <a:schemeClr val="bg1"/>
                </a:solidFill>
                <a:latin typeface="Consolas" pitchFamily="49" charset="0"/>
                <a:ea typeface="Roboto" pitchFamily="2" charset="0"/>
                <a:cs typeface="Consolas" pitchFamily="49" charset="0"/>
              </a:rPr>
              <a:t> data);</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return</a:t>
            </a:r>
            <a:r>
              <a:rPr lang="en-US" sz="900" dirty="0" smtClean="0">
                <a:solidFill>
                  <a:schemeClr val="bg1"/>
                </a:solidFill>
                <a:latin typeface="Consolas" pitchFamily="49" charset="0"/>
                <a:ea typeface="Roboto" pitchFamily="2" charset="0"/>
                <a:cs typeface="Consolas" pitchFamily="49" charset="0"/>
              </a:rPr>
              <a:t> </a:t>
            </a:r>
            <a:r>
              <a:rPr lang="en-US" sz="900" dirty="0" err="1" smtClean="0">
                <a:solidFill>
                  <a:schemeClr val="bg1"/>
                </a:solidFill>
                <a:latin typeface="Consolas" pitchFamily="49" charset="0"/>
                <a:ea typeface="Roboto" pitchFamily="2" charset="0"/>
                <a:cs typeface="Consolas" pitchFamily="49" charset="0"/>
              </a:rPr>
              <a:t>leftpos</a:t>
            </a: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r>
            <a:br>
              <a:rPr lang="en-US" sz="900" dirty="0" smtClean="0">
                <a:solidFill>
                  <a:schemeClr val="bg1"/>
                </a:solidFill>
                <a:latin typeface="Consolas" pitchFamily="49" charset="0"/>
                <a:ea typeface="Roboto" pitchFamily="2" charset="0"/>
                <a:cs typeface="Consolas" pitchFamily="49" charset="0"/>
              </a:rPr>
            </a:br>
            <a:r>
              <a:rPr lang="en-US" sz="900" dirty="0" smtClean="0">
                <a:latin typeface="Consolas" pitchFamily="49" charset="0"/>
                <a:ea typeface="Roboto" pitchFamily="2" charset="0"/>
                <a:cs typeface="Consolas" pitchFamily="49" charset="0"/>
              </a:rPr>
              <a:t>    private static void </a:t>
            </a:r>
            <a:r>
              <a:rPr lang="en-US" sz="900" dirty="0" smtClean="0">
                <a:solidFill>
                  <a:schemeClr val="bg1"/>
                </a:solidFill>
                <a:latin typeface="Consolas" pitchFamily="49" charset="0"/>
                <a:ea typeface="Roboto" pitchFamily="2" charset="0"/>
                <a:cs typeface="Consolas" pitchFamily="49" charset="0"/>
              </a:rPr>
              <a:t>Swap(</a:t>
            </a:r>
            <a:r>
              <a:rPr lang="en-US" sz="900" dirty="0" smtClean="0">
                <a:latin typeface="Consolas" pitchFamily="49" charset="0"/>
                <a:ea typeface="Roboto" pitchFamily="2" charset="0"/>
                <a:cs typeface="Consolas" pitchFamily="49" charset="0"/>
              </a:rPr>
              <a:t>int</a:t>
            </a:r>
            <a:r>
              <a:rPr lang="en-US" sz="900" dirty="0" smtClean="0">
                <a:solidFill>
                  <a:schemeClr val="bg1"/>
                </a:solidFill>
                <a:latin typeface="Consolas" pitchFamily="49" charset="0"/>
                <a:ea typeface="Roboto" pitchFamily="2" charset="0"/>
                <a:cs typeface="Consolas" pitchFamily="49" charset="0"/>
              </a:rPr>
              <a:t> left, </a:t>
            </a:r>
            <a:r>
              <a:rPr lang="en-US" sz="900" dirty="0" smtClean="0">
                <a:latin typeface="Consolas" pitchFamily="49" charset="0"/>
                <a:ea typeface="Roboto" pitchFamily="2" charset="0"/>
                <a:cs typeface="Consolas" pitchFamily="49" charset="0"/>
              </a:rPr>
              <a:t>int</a:t>
            </a:r>
            <a:r>
              <a:rPr lang="en-US" sz="900" dirty="0" smtClean="0">
                <a:solidFill>
                  <a:schemeClr val="bg1"/>
                </a:solidFill>
                <a:latin typeface="Consolas" pitchFamily="49" charset="0"/>
                <a:ea typeface="Roboto" pitchFamily="2" charset="0"/>
                <a:cs typeface="Consolas" pitchFamily="49" charset="0"/>
              </a:rPr>
              <a:t> right, </a:t>
            </a:r>
            <a:r>
              <a:rPr lang="en-US" sz="900" dirty="0" smtClean="0">
                <a:latin typeface="Consolas" pitchFamily="49" charset="0"/>
                <a:ea typeface="Roboto" pitchFamily="2" charset="0"/>
                <a:cs typeface="Consolas" pitchFamily="49" charset="0"/>
              </a:rPr>
              <a:t>ref int</a:t>
            </a:r>
            <a:r>
              <a:rPr lang="en-US" sz="900" dirty="0" smtClean="0">
                <a:solidFill>
                  <a:schemeClr val="bg1"/>
                </a:solidFill>
                <a:latin typeface="Consolas" pitchFamily="49" charset="0"/>
                <a:ea typeface="Roboto" pitchFamily="2" charset="0"/>
                <a:cs typeface="Consolas" pitchFamily="49" charset="0"/>
              </a:rPr>
              <a:t>[] data)</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int</a:t>
            </a:r>
            <a:r>
              <a:rPr lang="en-US" sz="900" dirty="0" smtClean="0">
                <a:solidFill>
                  <a:schemeClr val="bg1"/>
                </a:solidFill>
                <a:latin typeface="Consolas" pitchFamily="49" charset="0"/>
                <a:ea typeface="Roboto" pitchFamily="2" charset="0"/>
                <a:cs typeface="Consolas" pitchFamily="49" charset="0"/>
              </a:rPr>
              <a:t> z = data[left];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data[left] = data[right];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data[right] = z;</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a:t>
            </a:r>
            <a:endParaRPr lang="en-US" sz="900"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800" b="1" dirty="0" smtClean="0">
                <a:latin typeface="Consolas" pitchFamily="49" charset="0"/>
                <a:ea typeface="Roboto" pitchFamily="2" charset="0"/>
                <a:cs typeface="Consolas" pitchFamily="49" charset="0"/>
              </a:rPr>
              <a:t>let </a:t>
            </a:r>
            <a:r>
              <a:rPr lang="en-US" sz="1800" b="1" dirty="0" err="1" smtClean="0">
                <a:latin typeface="Consolas" pitchFamily="49" charset="0"/>
                <a:ea typeface="Roboto" pitchFamily="2" charset="0"/>
                <a:cs typeface="Consolas" pitchFamily="49" charset="0"/>
              </a:rPr>
              <a:t>rec</a:t>
            </a:r>
            <a:r>
              <a:rPr lang="en-US" sz="1800" b="1" dirty="0" smtClean="0">
                <a:latin typeface="Consolas" pitchFamily="49" charset="0"/>
                <a:ea typeface="Roboto" pitchFamily="2" charset="0"/>
                <a:cs typeface="Consolas" pitchFamily="49" charset="0"/>
              </a:rPr>
              <a:t> </a:t>
            </a:r>
            <a:r>
              <a:rPr lang="en-US" sz="3200" b="1" dirty="0" err="1" smtClean="0">
                <a:solidFill>
                  <a:srgbClr val="FF00FF"/>
                </a:solidFill>
                <a:latin typeface="Consolas" pitchFamily="49" charset="0"/>
                <a:ea typeface="Roboto" pitchFamily="2" charset="0"/>
                <a:cs typeface="Consolas" pitchFamily="49" charset="0"/>
              </a:rPr>
              <a:t>quicksort</a:t>
            </a:r>
            <a:r>
              <a:rPr lang="en-US" sz="3200" b="1" dirty="0" smtClean="0">
                <a:solidFill>
                  <a:schemeClr val="bg1"/>
                </a:solidFill>
                <a:latin typeface="Consolas" pitchFamily="49" charset="0"/>
                <a:ea typeface="Roboto" pitchFamily="2" charset="0"/>
                <a:cs typeface="Consolas" pitchFamily="49" charset="0"/>
              </a:rPr>
              <a:t> </a:t>
            </a:r>
            <a:r>
              <a:rPr lang="en-US" sz="1800" b="1" dirty="0" smtClean="0">
                <a:solidFill>
                  <a:schemeClr val="bg1"/>
                </a:solidFill>
                <a:latin typeface="Consolas" pitchFamily="49" charset="0"/>
                <a:ea typeface="Roboto" pitchFamily="2" charset="0"/>
                <a:cs typeface="Consolas" pitchFamily="49" charset="0"/>
              </a:rPr>
              <a:t>(</a:t>
            </a:r>
            <a:r>
              <a:rPr lang="en-US" sz="1800" b="1" dirty="0" err="1" smtClean="0">
                <a:solidFill>
                  <a:schemeClr val="bg1"/>
                </a:solidFill>
                <a:latin typeface="Consolas" pitchFamily="49" charset="0"/>
                <a:ea typeface="Roboto" pitchFamily="2" charset="0"/>
                <a:cs typeface="Consolas" pitchFamily="49" charset="0"/>
              </a:rPr>
              <a:t>list:int</a:t>
            </a:r>
            <a:r>
              <a:rPr lang="en-US" sz="1800" b="1" dirty="0" smtClean="0">
                <a:solidFill>
                  <a:schemeClr val="bg1"/>
                </a:solidFill>
                <a:latin typeface="Consolas" pitchFamily="49" charset="0"/>
                <a:ea typeface="Roboto" pitchFamily="2" charset="0"/>
                <a:cs typeface="Consolas" pitchFamily="49" charset="0"/>
              </a:rPr>
              <a:t> list) = </a:t>
            </a:r>
            <a:br>
              <a:rPr lang="en-US" sz="1800" b="1" dirty="0" smtClean="0">
                <a:solidFill>
                  <a:schemeClr val="bg1"/>
                </a:solidFill>
                <a:latin typeface="Consolas" pitchFamily="49" charset="0"/>
                <a:ea typeface="Roboto" pitchFamily="2" charset="0"/>
                <a:cs typeface="Consolas" pitchFamily="49" charset="0"/>
              </a:rPr>
            </a:br>
            <a:r>
              <a:rPr lang="en-US" sz="1800" b="1" dirty="0" smtClean="0">
                <a:solidFill>
                  <a:schemeClr val="bg1"/>
                </a:solidFill>
                <a:latin typeface="Consolas" pitchFamily="49" charset="0"/>
                <a:ea typeface="Roboto" pitchFamily="2" charset="0"/>
                <a:cs typeface="Consolas" pitchFamily="49" charset="0"/>
              </a:rPr>
              <a:t>    </a:t>
            </a:r>
            <a:r>
              <a:rPr lang="en-US" sz="1800" b="1" dirty="0" smtClean="0">
                <a:latin typeface="Consolas" pitchFamily="49" charset="0"/>
                <a:ea typeface="Roboto" pitchFamily="2" charset="0"/>
                <a:cs typeface="Consolas" pitchFamily="49" charset="0"/>
              </a:rPr>
              <a:t>match</a:t>
            </a:r>
            <a:r>
              <a:rPr lang="en-US" sz="1800" b="1" dirty="0" smtClean="0">
                <a:solidFill>
                  <a:schemeClr val="bg1"/>
                </a:solidFill>
                <a:latin typeface="Consolas" pitchFamily="49" charset="0"/>
                <a:ea typeface="Roboto" pitchFamily="2" charset="0"/>
                <a:cs typeface="Consolas" pitchFamily="49" charset="0"/>
              </a:rPr>
              <a:t> list </a:t>
            </a:r>
            <a:r>
              <a:rPr lang="en-US" sz="1800" b="1" dirty="0" smtClean="0">
                <a:latin typeface="Consolas" pitchFamily="49" charset="0"/>
                <a:ea typeface="Roboto" pitchFamily="2" charset="0"/>
                <a:cs typeface="Consolas" pitchFamily="49" charset="0"/>
              </a:rPr>
              <a:t>with</a:t>
            </a:r>
            <a:r>
              <a:rPr lang="en-US" sz="1800" b="1" dirty="0" smtClean="0">
                <a:solidFill>
                  <a:schemeClr val="bg1"/>
                </a:solidFill>
                <a:latin typeface="Consolas" pitchFamily="49" charset="0"/>
                <a:ea typeface="Roboto" pitchFamily="2" charset="0"/>
                <a:cs typeface="Consolas" pitchFamily="49" charset="0"/>
              </a:rPr>
              <a:t/>
            </a:r>
            <a:br>
              <a:rPr lang="en-US" sz="1800" b="1" dirty="0" smtClean="0">
                <a:solidFill>
                  <a:schemeClr val="bg1"/>
                </a:solidFill>
                <a:latin typeface="Consolas" pitchFamily="49" charset="0"/>
                <a:ea typeface="Roboto" pitchFamily="2" charset="0"/>
                <a:cs typeface="Consolas" pitchFamily="49" charset="0"/>
              </a:rPr>
            </a:br>
            <a:r>
              <a:rPr lang="en-US" sz="1800" b="1" dirty="0" smtClean="0">
                <a:solidFill>
                  <a:schemeClr val="bg1"/>
                </a:solidFill>
                <a:latin typeface="Consolas" pitchFamily="49" charset="0"/>
                <a:ea typeface="Roboto" pitchFamily="2" charset="0"/>
                <a:cs typeface="Consolas" pitchFamily="49" charset="0"/>
              </a:rPr>
              <a:t>    | [] </a:t>
            </a:r>
            <a:r>
              <a:rPr lang="en-US" sz="1800" b="1" dirty="0" smtClean="0">
                <a:latin typeface="Consolas" pitchFamily="49" charset="0"/>
                <a:ea typeface="Roboto" pitchFamily="2" charset="0"/>
                <a:cs typeface="Consolas" pitchFamily="49" charset="0"/>
              </a:rPr>
              <a:t>-&gt;</a:t>
            </a:r>
            <a:r>
              <a:rPr lang="en-US" sz="1800" b="1" dirty="0" smtClean="0">
                <a:solidFill>
                  <a:schemeClr val="bg1"/>
                </a:solidFill>
                <a:latin typeface="Consolas" pitchFamily="49" charset="0"/>
                <a:ea typeface="Roboto" pitchFamily="2" charset="0"/>
                <a:cs typeface="Consolas" pitchFamily="49" charset="0"/>
              </a:rPr>
              <a:t> []</a:t>
            </a:r>
            <a:br>
              <a:rPr lang="en-US" sz="1800" b="1" dirty="0" smtClean="0">
                <a:solidFill>
                  <a:schemeClr val="bg1"/>
                </a:solidFill>
                <a:latin typeface="Consolas" pitchFamily="49" charset="0"/>
                <a:ea typeface="Roboto" pitchFamily="2" charset="0"/>
                <a:cs typeface="Consolas" pitchFamily="49" charset="0"/>
              </a:rPr>
            </a:br>
            <a:r>
              <a:rPr lang="en-US" sz="1800" b="1" dirty="0" smtClean="0">
                <a:solidFill>
                  <a:schemeClr val="bg1"/>
                </a:solidFill>
                <a:latin typeface="Consolas" pitchFamily="49" charset="0"/>
                <a:ea typeface="Roboto" pitchFamily="2" charset="0"/>
                <a:cs typeface="Consolas" pitchFamily="49" charset="0"/>
              </a:rPr>
              <a:t>    | head::tail </a:t>
            </a:r>
            <a:r>
              <a:rPr lang="en-US" sz="1800" b="1" dirty="0" smtClean="0">
                <a:latin typeface="Consolas" pitchFamily="49" charset="0"/>
                <a:ea typeface="Roboto" pitchFamily="2" charset="0"/>
                <a:cs typeface="Consolas" pitchFamily="49" charset="0"/>
              </a:rPr>
              <a:t>-&gt;</a:t>
            </a:r>
            <a:r>
              <a:rPr lang="en-US" sz="1800" b="1" dirty="0" smtClean="0">
                <a:solidFill>
                  <a:schemeClr val="bg1"/>
                </a:solidFill>
                <a:latin typeface="Consolas" pitchFamily="49" charset="0"/>
                <a:ea typeface="Roboto" pitchFamily="2" charset="0"/>
                <a:cs typeface="Consolas" pitchFamily="49" charset="0"/>
              </a:rPr>
              <a:t> </a:t>
            </a:r>
            <a:br>
              <a:rPr lang="en-US" sz="1800" b="1" dirty="0" smtClean="0">
                <a:solidFill>
                  <a:schemeClr val="bg1"/>
                </a:solidFill>
                <a:latin typeface="Consolas" pitchFamily="49" charset="0"/>
                <a:ea typeface="Roboto" pitchFamily="2" charset="0"/>
                <a:cs typeface="Consolas" pitchFamily="49" charset="0"/>
              </a:rPr>
            </a:br>
            <a:r>
              <a:rPr lang="en-US" sz="1800" b="1" dirty="0" smtClean="0">
                <a:solidFill>
                  <a:schemeClr val="bg1"/>
                </a:solidFill>
                <a:latin typeface="Consolas" pitchFamily="49" charset="0"/>
                <a:ea typeface="Roboto" pitchFamily="2" charset="0"/>
                <a:cs typeface="Consolas" pitchFamily="49" charset="0"/>
              </a:rPr>
              <a:t>        </a:t>
            </a:r>
            <a:r>
              <a:rPr lang="en-US" sz="1800" b="1" dirty="0" smtClean="0">
                <a:latin typeface="Consolas" pitchFamily="49" charset="0"/>
                <a:ea typeface="Roboto" pitchFamily="2" charset="0"/>
                <a:cs typeface="Consolas" pitchFamily="49" charset="0"/>
              </a:rPr>
              <a:t>let </a:t>
            </a:r>
            <a:r>
              <a:rPr lang="en-US" sz="1800" b="1" dirty="0" err="1" smtClean="0">
                <a:solidFill>
                  <a:schemeClr val="bg1"/>
                </a:solidFill>
                <a:latin typeface="Consolas" pitchFamily="49" charset="0"/>
                <a:ea typeface="Roboto" pitchFamily="2" charset="0"/>
                <a:cs typeface="Consolas" pitchFamily="49" charset="0"/>
              </a:rPr>
              <a:t>smaller,larger</a:t>
            </a:r>
            <a:r>
              <a:rPr lang="en-US" sz="1800" b="1" dirty="0" smtClean="0">
                <a:solidFill>
                  <a:schemeClr val="bg1"/>
                </a:solidFill>
                <a:latin typeface="Consolas" pitchFamily="49" charset="0"/>
                <a:ea typeface="Roboto" pitchFamily="2" charset="0"/>
                <a:cs typeface="Consolas" pitchFamily="49" charset="0"/>
              </a:rPr>
              <a:t> = </a:t>
            </a:r>
            <a:r>
              <a:rPr lang="en-US" sz="1800" b="1" dirty="0" err="1" smtClean="0">
                <a:solidFill>
                  <a:schemeClr val="bg1"/>
                </a:solidFill>
                <a:latin typeface="Consolas" pitchFamily="49" charset="0"/>
                <a:ea typeface="Roboto" pitchFamily="2" charset="0"/>
                <a:cs typeface="Consolas" pitchFamily="49" charset="0"/>
              </a:rPr>
              <a:t>List.partition</a:t>
            </a:r>
            <a:r>
              <a:rPr lang="en-US" sz="1800" b="1" dirty="0" smtClean="0">
                <a:solidFill>
                  <a:schemeClr val="bg1"/>
                </a:solidFill>
                <a:latin typeface="Consolas" pitchFamily="49" charset="0"/>
                <a:ea typeface="Roboto" pitchFamily="2" charset="0"/>
                <a:cs typeface="Consolas" pitchFamily="49" charset="0"/>
              </a:rPr>
              <a:t> (</a:t>
            </a:r>
            <a:r>
              <a:rPr lang="en-US" sz="1800" b="1" dirty="0" smtClean="0">
                <a:latin typeface="Consolas" pitchFamily="49" charset="0"/>
                <a:ea typeface="Roboto" pitchFamily="2" charset="0"/>
                <a:cs typeface="Consolas" pitchFamily="49" charset="0"/>
              </a:rPr>
              <a:t>fun</a:t>
            </a:r>
            <a:r>
              <a:rPr lang="en-US" sz="1800" b="1" dirty="0" smtClean="0">
                <a:solidFill>
                  <a:schemeClr val="bg1"/>
                </a:solidFill>
                <a:latin typeface="Consolas" pitchFamily="49" charset="0"/>
                <a:ea typeface="Roboto" pitchFamily="2" charset="0"/>
                <a:cs typeface="Consolas" pitchFamily="49" charset="0"/>
              </a:rPr>
              <a:t> y </a:t>
            </a:r>
            <a:r>
              <a:rPr lang="en-US" sz="1800" b="1" dirty="0" smtClean="0">
                <a:latin typeface="Consolas" pitchFamily="49" charset="0"/>
                <a:ea typeface="Roboto" pitchFamily="2" charset="0"/>
                <a:cs typeface="Consolas" pitchFamily="49" charset="0"/>
              </a:rPr>
              <a:t>-&gt;</a:t>
            </a:r>
            <a:r>
              <a:rPr lang="en-US" sz="1800" b="1" dirty="0" smtClean="0">
                <a:solidFill>
                  <a:schemeClr val="bg1"/>
                </a:solidFill>
                <a:latin typeface="Consolas" pitchFamily="49" charset="0"/>
                <a:ea typeface="Roboto" pitchFamily="2" charset="0"/>
                <a:cs typeface="Consolas" pitchFamily="49" charset="0"/>
              </a:rPr>
              <a:t> y &lt;= head) tail</a:t>
            </a:r>
            <a:br>
              <a:rPr lang="en-US" sz="1800" b="1" dirty="0" smtClean="0">
                <a:solidFill>
                  <a:schemeClr val="bg1"/>
                </a:solidFill>
                <a:latin typeface="Consolas" pitchFamily="49" charset="0"/>
                <a:ea typeface="Roboto" pitchFamily="2" charset="0"/>
                <a:cs typeface="Consolas" pitchFamily="49" charset="0"/>
              </a:rPr>
            </a:br>
            <a:r>
              <a:rPr lang="en-US" sz="1800" b="1" dirty="0" smtClean="0">
                <a:solidFill>
                  <a:schemeClr val="bg1"/>
                </a:solidFill>
                <a:latin typeface="Consolas" pitchFamily="49" charset="0"/>
                <a:ea typeface="Roboto" pitchFamily="2" charset="0"/>
                <a:cs typeface="Consolas" pitchFamily="49" charset="0"/>
              </a:rPr>
              <a:t>        </a:t>
            </a:r>
            <a:r>
              <a:rPr lang="en-US" sz="1800" b="1" dirty="0" err="1" smtClean="0">
                <a:solidFill>
                  <a:schemeClr val="bg1"/>
                </a:solidFill>
                <a:latin typeface="Consolas" pitchFamily="49" charset="0"/>
                <a:ea typeface="Roboto" pitchFamily="2" charset="0"/>
                <a:cs typeface="Consolas" pitchFamily="49" charset="0"/>
              </a:rPr>
              <a:t>quicksort</a:t>
            </a:r>
            <a:r>
              <a:rPr lang="en-US" sz="1800" b="1" dirty="0" smtClean="0">
                <a:solidFill>
                  <a:schemeClr val="bg1"/>
                </a:solidFill>
                <a:latin typeface="Consolas" pitchFamily="49" charset="0"/>
                <a:ea typeface="Roboto" pitchFamily="2" charset="0"/>
                <a:cs typeface="Consolas" pitchFamily="49" charset="0"/>
              </a:rPr>
              <a:t> smaller @ [head] @ </a:t>
            </a:r>
            <a:r>
              <a:rPr lang="en-US" sz="1800" b="1" dirty="0" err="1" smtClean="0">
                <a:solidFill>
                  <a:schemeClr val="bg1"/>
                </a:solidFill>
                <a:latin typeface="Consolas" pitchFamily="49" charset="0"/>
                <a:ea typeface="Roboto" pitchFamily="2" charset="0"/>
                <a:cs typeface="Consolas" pitchFamily="49" charset="0"/>
              </a:rPr>
              <a:t>quicksort</a:t>
            </a:r>
            <a:r>
              <a:rPr lang="en-US" sz="1800" b="1" dirty="0" smtClean="0">
                <a:solidFill>
                  <a:schemeClr val="bg1"/>
                </a:solidFill>
                <a:latin typeface="Consolas" pitchFamily="49" charset="0"/>
                <a:ea typeface="Roboto" pitchFamily="2" charset="0"/>
                <a:cs typeface="Consolas" pitchFamily="49" charset="0"/>
              </a:rPr>
              <a:t> larger</a:t>
            </a:r>
            <a:endParaRPr lang="en-US" sz="18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a:bodyPr>
          <a:lstStyle/>
          <a:p>
            <a:pPr algn="l"/>
            <a:r>
              <a:rPr lang="en-US" sz="4400" dirty="0" smtClean="0">
                <a:solidFill>
                  <a:schemeClr val="tx1">
                    <a:lumMod val="50000"/>
                    <a:lumOff val="50000"/>
                  </a:schemeClr>
                </a:solidFill>
                <a:latin typeface="Roboto" pitchFamily="2" charset="0"/>
                <a:ea typeface="Roboto" pitchFamily="2" charset="0"/>
              </a:rPr>
              <a:t>“Clean code reads like well-written </a:t>
            </a:r>
            <a:r>
              <a:rPr lang="en-US" sz="4400" dirty="0" smtClean="0">
                <a:solidFill>
                  <a:srgbClr val="FF00FF"/>
                </a:solidFill>
                <a:latin typeface="Roboto" pitchFamily="2" charset="0"/>
                <a:ea typeface="Roboto" pitchFamily="2" charset="0"/>
              </a:rPr>
              <a:t>prose</a:t>
            </a:r>
            <a:r>
              <a:rPr lang="en-US" sz="4400" dirty="0" smtClean="0">
                <a:solidFill>
                  <a:schemeClr val="tx1">
                    <a:lumMod val="50000"/>
                    <a:lumOff val="50000"/>
                  </a:schemeClr>
                </a:solidFill>
                <a:latin typeface="Roboto" pitchFamily="2" charset="0"/>
                <a:ea typeface="Roboto" pitchFamily="2" charset="0"/>
              </a:rPr>
              <a:t>”</a:t>
            </a:r>
            <a:endParaRPr lang="en-US" sz="4400" dirty="0" smtClean="0">
              <a:solidFill>
                <a:schemeClr val="tx1">
                  <a:lumMod val="75000"/>
                  <a:lumOff val="25000"/>
                </a:schemeClr>
              </a:solidFill>
              <a:ea typeface="Roboto" pitchFamily="2" charset="0"/>
            </a:endParaRPr>
          </a:p>
          <a:p>
            <a:pPr algn="r"/>
            <a:r>
              <a:rPr lang="en-US" sz="4400" dirty="0" smtClean="0">
                <a:solidFill>
                  <a:schemeClr val="tx1">
                    <a:lumMod val="75000"/>
                    <a:lumOff val="25000"/>
                  </a:schemeClr>
                </a:solidFill>
                <a:ea typeface="Roboto" pitchFamily="2" charset="0"/>
              </a:rPr>
              <a:t/>
            </a:r>
            <a:br>
              <a:rPr lang="en-US" sz="4400" dirty="0" smtClean="0">
                <a:solidFill>
                  <a:schemeClr val="tx1">
                    <a:lumMod val="75000"/>
                    <a:lumOff val="25000"/>
                  </a:schemeClr>
                </a:solidFill>
                <a:ea typeface="Roboto" pitchFamily="2" charset="0"/>
              </a:rPr>
            </a:br>
            <a:r>
              <a:rPr lang="en-US" sz="4400" dirty="0" smtClean="0">
                <a:solidFill>
                  <a:schemeClr val="tx1">
                    <a:lumMod val="75000"/>
                    <a:lumOff val="25000"/>
                  </a:schemeClr>
                </a:solidFill>
                <a:ea typeface="Roboto" pitchFamily="2" charset="0"/>
              </a:rPr>
              <a:t>Grady </a:t>
            </a:r>
            <a:r>
              <a:rPr lang="en-US" sz="4400" dirty="0" err="1" smtClean="0">
                <a:solidFill>
                  <a:schemeClr val="tx1">
                    <a:lumMod val="75000"/>
                    <a:lumOff val="25000"/>
                  </a:schemeClr>
                </a:solidFill>
                <a:ea typeface="Roboto" pitchFamily="2" charset="0"/>
              </a:rPr>
              <a:t>Booch</a:t>
            </a:r>
            <a:endParaRPr lang="en-US" sz="2800" dirty="0">
              <a:solidFill>
                <a:schemeClr val="tx1">
                  <a:lumMod val="75000"/>
                  <a:lumOff val="25000"/>
                </a:schemeClr>
              </a:solidFill>
              <a:ea typeface="Roboto" pitchFamily="2" charset="0"/>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t>Natürliche</a:t>
            </a:r>
            <a:endParaRPr lang="en-US" dirty="0"/>
          </a:p>
        </p:txBody>
      </p:sp>
      <p:sp>
        <p:nvSpPr>
          <p:cNvPr id="4" name="Textplatzhalter 3"/>
          <p:cNvSpPr>
            <a:spLocks noGrp="1"/>
          </p:cNvSpPr>
          <p:nvPr>
            <p:ph type="body" sz="quarter" idx="10"/>
          </p:nvPr>
        </p:nvSpPr>
        <p:spPr>
          <a:xfrm>
            <a:off x="971600" y="1772816"/>
            <a:ext cx="7200850" cy="719137"/>
          </a:xfrm>
        </p:spPr>
        <p:txBody>
          <a:bodyPr/>
          <a:lstStyle/>
          <a:p>
            <a:r>
              <a:rPr lang="en-US" dirty="0" err="1" smtClean="0"/>
              <a:t>Gesprochene</a:t>
            </a:r>
            <a:r>
              <a:rPr lang="en-US" dirty="0" smtClean="0"/>
              <a:t>, </a:t>
            </a:r>
            <a:endParaRPr lang="en-US" dirty="0"/>
          </a:p>
        </p:txBody>
      </p:sp>
      <p:sp>
        <p:nvSpPr>
          <p:cNvPr id="5" name="Textplatzhalter 4"/>
          <p:cNvSpPr>
            <a:spLocks noGrp="1"/>
          </p:cNvSpPr>
          <p:nvPr>
            <p:ph type="body" sz="quarter" idx="11"/>
          </p:nvPr>
        </p:nvSpPr>
        <p:spPr/>
        <p:txBody>
          <a:bodyPr/>
          <a:lstStyle/>
          <a:p>
            <a:r>
              <a:rPr lang="en-US" dirty="0" err="1" smtClean="0"/>
              <a:t>Sprache</a:t>
            </a:r>
            <a:endParaRPr lang="en-US" dirty="0"/>
          </a:p>
        </p:txBody>
      </p:sp>
    </p:spTree>
    <p:extLst>
      <p:ext uri="{BB962C8B-B14F-4D97-AF65-F5344CB8AC3E}">
        <p14:creationId xmlns:p14="http://schemas.microsoft.com/office/powerpoint/2010/main" val="138808951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rmAutofit/>
          </a:bodyPr>
          <a:lstStyle/>
          <a:p>
            <a:r>
              <a:rPr lang="en-US" sz="2400" dirty="0" err="1">
                <a:latin typeface="Roboto" pitchFamily="2" charset="0"/>
                <a:ea typeface="Roboto" pitchFamily="2" charset="0"/>
              </a:rPr>
              <a:t>v</a:t>
            </a:r>
            <a:r>
              <a:rPr lang="en-US" sz="2400" dirty="0" err="1" smtClean="0">
                <a:latin typeface="Roboto" pitchFamily="2" charset="0"/>
                <a:ea typeface="Roboto" pitchFamily="2" charset="0"/>
              </a:rPr>
              <a:t>ar</a:t>
            </a:r>
            <a:r>
              <a:rPr lang="en-US" sz="2400" dirty="0" smtClean="0">
                <a:latin typeface="Roboto" pitchFamily="2" charset="0"/>
                <a:ea typeface="Roboto" pitchFamily="2" charset="0"/>
              </a:rPr>
              <a:t> </a:t>
            </a:r>
            <a:r>
              <a:rPr lang="en-US" sz="2400" dirty="0" smtClean="0">
                <a:solidFill>
                  <a:schemeClr val="tx1">
                    <a:lumMod val="75000"/>
                    <a:lumOff val="25000"/>
                  </a:schemeClr>
                </a:solidFill>
                <a:latin typeface="Roboto" pitchFamily="2" charset="0"/>
                <a:ea typeface="Roboto" pitchFamily="2" charset="0"/>
              </a:rPr>
              <a:t>date = </a:t>
            </a:r>
            <a:r>
              <a:rPr lang="en-US" sz="2400" dirty="0">
                <a:latin typeface="Roboto" pitchFamily="2" charset="0"/>
                <a:ea typeface="Roboto" pitchFamily="2" charset="0"/>
              </a:rPr>
              <a:t>new </a:t>
            </a:r>
            <a:r>
              <a:rPr lang="en-US" sz="2400" dirty="0" err="1" smtClean="0">
                <a:solidFill>
                  <a:schemeClr val="tx1">
                    <a:lumMod val="75000"/>
                    <a:lumOff val="25000"/>
                  </a:schemeClr>
                </a:solidFill>
                <a:latin typeface="Roboto" pitchFamily="2" charset="0"/>
                <a:ea typeface="Roboto" pitchFamily="2" charset="0"/>
              </a:rPr>
              <a:t>DateTime</a:t>
            </a:r>
            <a:r>
              <a:rPr lang="en-US" sz="2400" dirty="0" smtClean="0">
                <a:solidFill>
                  <a:schemeClr val="tx1">
                    <a:lumMod val="75000"/>
                    <a:lumOff val="25000"/>
                  </a:schemeClr>
                </a:solidFill>
                <a:latin typeface="Roboto" pitchFamily="2" charset="0"/>
                <a:ea typeface="Roboto" pitchFamily="2" charset="0"/>
              </a:rPr>
              <a:t> (2012, 4, 14, </a:t>
            </a:r>
            <a:r>
              <a:rPr lang="en-US" sz="2400" dirty="0">
                <a:solidFill>
                  <a:schemeClr val="tx1">
                    <a:lumMod val="75000"/>
                    <a:lumOff val="25000"/>
                  </a:schemeClr>
                </a:solidFill>
                <a:latin typeface="Roboto" pitchFamily="2" charset="0"/>
                <a:ea typeface="Roboto" pitchFamily="2" charset="0"/>
              </a:rPr>
              <a:t>16, 32, 18, 500);</a:t>
            </a:r>
          </a:p>
        </p:txBody>
      </p:sp>
    </p:spTree>
    <p:extLst>
      <p:ext uri="{BB962C8B-B14F-4D97-AF65-F5344CB8AC3E}">
        <p14:creationId xmlns:p14="http://schemas.microsoft.com/office/powerpoint/2010/main" val="198074648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AT" sz="2800" dirty="0" err="1" smtClean="0">
                <a:latin typeface="Roboto" pitchFamily="2" charset="0"/>
                <a:ea typeface="Roboto" pitchFamily="2" charset="0"/>
              </a:rPr>
              <a:t>var</a:t>
            </a:r>
            <a:r>
              <a:rPr lang="de-AT" sz="2800" dirty="0" smtClean="0">
                <a:solidFill>
                  <a:schemeClr val="tx1">
                    <a:lumMod val="75000"/>
                    <a:lumOff val="25000"/>
                  </a:schemeClr>
                </a:solidFill>
                <a:latin typeface="Roboto" pitchFamily="2" charset="0"/>
                <a:ea typeface="Roboto" pitchFamily="2" charset="0"/>
              </a:rPr>
              <a:t> </a:t>
            </a:r>
            <a:r>
              <a:rPr lang="de-AT" sz="2800" dirty="0" err="1" smtClean="0">
                <a:solidFill>
                  <a:schemeClr val="tx1">
                    <a:lumMod val="75000"/>
                    <a:lumOff val="25000"/>
                  </a:schemeClr>
                </a:solidFill>
                <a:latin typeface="Roboto" pitchFamily="2" charset="0"/>
                <a:ea typeface="Roboto" pitchFamily="2" charset="0"/>
              </a:rPr>
              <a:t>start</a:t>
            </a:r>
            <a:r>
              <a:rPr lang="de-AT" sz="2800" dirty="0" smtClean="0">
                <a:solidFill>
                  <a:schemeClr val="tx1">
                    <a:lumMod val="75000"/>
                    <a:lumOff val="25000"/>
                  </a:schemeClr>
                </a:solidFill>
                <a:latin typeface="Roboto" pitchFamily="2" charset="0"/>
                <a:ea typeface="Roboto" pitchFamily="2" charset="0"/>
              </a:rPr>
              <a:t> = </a:t>
            </a:r>
            <a:r>
              <a:rPr lang="de-AT" sz="2800" dirty="0" smtClean="0">
                <a:latin typeface="Roboto" pitchFamily="2" charset="0"/>
                <a:ea typeface="Roboto" pitchFamily="2" charset="0"/>
              </a:rPr>
              <a:t>14</a:t>
            </a:r>
            <a:r>
              <a:rPr lang="de-AT" sz="2800" dirty="0" smtClean="0">
                <a:solidFill>
                  <a:schemeClr val="tx1">
                    <a:lumMod val="75000"/>
                    <a:lumOff val="25000"/>
                  </a:schemeClr>
                </a:solidFill>
                <a:latin typeface="Roboto" pitchFamily="2" charset="0"/>
                <a:ea typeface="Roboto" pitchFamily="2" charset="0"/>
              </a:rPr>
              <a:t>.April(</a:t>
            </a:r>
            <a:r>
              <a:rPr lang="de-AT" sz="2800" dirty="0" smtClean="0">
                <a:latin typeface="Roboto" pitchFamily="2" charset="0"/>
                <a:ea typeface="Roboto" pitchFamily="2" charset="0"/>
              </a:rPr>
              <a:t>2012</a:t>
            </a:r>
            <a:r>
              <a:rPr lang="de-AT" sz="2800" dirty="0" smtClean="0">
                <a:solidFill>
                  <a:schemeClr val="tx1">
                    <a:lumMod val="75000"/>
                    <a:lumOff val="25000"/>
                  </a:schemeClr>
                </a:solidFill>
                <a:latin typeface="Roboto" pitchFamily="2" charset="0"/>
                <a:ea typeface="Roboto" pitchFamily="2" charset="0"/>
              </a:rPr>
              <a:t>).At(</a:t>
            </a:r>
            <a:r>
              <a:rPr lang="de-AT" sz="2800" dirty="0" smtClean="0">
                <a:latin typeface="Roboto" pitchFamily="2" charset="0"/>
                <a:ea typeface="Roboto" pitchFamily="2" charset="0"/>
              </a:rPr>
              <a:t>8</a:t>
            </a:r>
            <a:r>
              <a:rPr lang="de-AT" sz="2800" dirty="0" smtClean="0">
                <a:solidFill>
                  <a:schemeClr val="tx1">
                    <a:lumMod val="75000"/>
                    <a:lumOff val="25000"/>
                  </a:schemeClr>
                </a:solidFill>
                <a:latin typeface="Roboto" pitchFamily="2" charset="0"/>
                <a:ea typeface="Roboto" pitchFamily="2" charset="0"/>
              </a:rPr>
              <a:t>.PM());</a:t>
            </a:r>
            <a:br>
              <a:rPr lang="de-AT" sz="2800" dirty="0" smtClean="0">
                <a:solidFill>
                  <a:schemeClr val="tx1">
                    <a:lumMod val="75000"/>
                    <a:lumOff val="25000"/>
                  </a:schemeClr>
                </a:solidFill>
                <a:latin typeface="Roboto" pitchFamily="2" charset="0"/>
                <a:ea typeface="Roboto" pitchFamily="2" charset="0"/>
              </a:rPr>
            </a:br>
            <a:r>
              <a:rPr lang="de-AT" sz="2800" dirty="0" smtClean="0">
                <a:solidFill>
                  <a:schemeClr val="tx1">
                    <a:lumMod val="75000"/>
                    <a:lumOff val="25000"/>
                  </a:schemeClr>
                </a:solidFill>
                <a:latin typeface="Roboto" pitchFamily="2" charset="0"/>
                <a:ea typeface="Roboto" pitchFamily="2" charset="0"/>
              </a:rPr>
              <a:t/>
            </a:r>
            <a:br>
              <a:rPr lang="de-AT" sz="2800" dirty="0" smtClean="0">
                <a:solidFill>
                  <a:schemeClr val="tx1">
                    <a:lumMod val="75000"/>
                    <a:lumOff val="25000"/>
                  </a:schemeClr>
                </a:solidFill>
                <a:latin typeface="Roboto" pitchFamily="2" charset="0"/>
                <a:ea typeface="Roboto" pitchFamily="2" charset="0"/>
              </a:rPr>
            </a:br>
            <a:r>
              <a:rPr lang="de-AT" sz="2800" dirty="0" err="1" smtClean="0">
                <a:latin typeface="Roboto" pitchFamily="2" charset="0"/>
                <a:ea typeface="Roboto" pitchFamily="2" charset="0"/>
              </a:rPr>
              <a:t>var</a:t>
            </a:r>
            <a:r>
              <a:rPr lang="de-AT" sz="2800" dirty="0" smtClean="0">
                <a:solidFill>
                  <a:schemeClr val="tx1">
                    <a:lumMod val="75000"/>
                    <a:lumOff val="25000"/>
                  </a:schemeClr>
                </a:solidFill>
                <a:latin typeface="Roboto" pitchFamily="2" charset="0"/>
                <a:ea typeface="Roboto" pitchFamily="2" charset="0"/>
              </a:rPr>
              <a:t> end = </a:t>
            </a:r>
            <a:r>
              <a:rPr lang="de-AT" sz="2800" dirty="0" smtClean="0">
                <a:latin typeface="Roboto" pitchFamily="2" charset="0"/>
                <a:ea typeface="Roboto" pitchFamily="2" charset="0"/>
              </a:rPr>
              <a:t>8</a:t>
            </a:r>
            <a:r>
              <a:rPr lang="de-AT" sz="2800" dirty="0" smtClean="0">
                <a:solidFill>
                  <a:schemeClr val="tx1">
                    <a:lumMod val="75000"/>
                    <a:lumOff val="25000"/>
                  </a:schemeClr>
                </a:solidFill>
                <a:latin typeface="Roboto" pitchFamily="2" charset="0"/>
                <a:ea typeface="Roboto" pitchFamily="2" charset="0"/>
              </a:rPr>
              <a:t>.Hours().</a:t>
            </a:r>
            <a:r>
              <a:rPr lang="de-AT" sz="2800" dirty="0" err="1" smtClean="0">
                <a:solidFill>
                  <a:schemeClr val="tx1">
                    <a:lumMod val="75000"/>
                    <a:lumOff val="25000"/>
                  </a:schemeClr>
                </a:solidFill>
                <a:latin typeface="Roboto" pitchFamily="2" charset="0"/>
                <a:ea typeface="Roboto" pitchFamily="2" charset="0"/>
              </a:rPr>
              <a:t>Later</a:t>
            </a:r>
            <a:r>
              <a:rPr lang="de-AT" sz="2800" dirty="0" smtClean="0">
                <a:solidFill>
                  <a:schemeClr val="tx1">
                    <a:lumMod val="75000"/>
                    <a:lumOff val="25000"/>
                  </a:schemeClr>
                </a:solidFill>
                <a:latin typeface="Roboto" pitchFamily="2" charset="0"/>
                <a:ea typeface="Roboto" pitchFamily="2" charset="0"/>
              </a:rPr>
              <a:t>(</a:t>
            </a:r>
            <a:r>
              <a:rPr lang="de-AT" sz="2800" dirty="0" err="1" smtClean="0">
                <a:solidFill>
                  <a:schemeClr val="tx1">
                    <a:lumMod val="75000"/>
                    <a:lumOff val="25000"/>
                  </a:schemeClr>
                </a:solidFill>
                <a:latin typeface="Roboto" pitchFamily="2" charset="0"/>
                <a:ea typeface="Roboto" pitchFamily="2" charset="0"/>
              </a:rPr>
              <a:t>start</a:t>
            </a:r>
            <a:r>
              <a:rPr lang="de-AT" sz="2800" dirty="0" smtClean="0">
                <a:solidFill>
                  <a:schemeClr val="tx1">
                    <a:lumMod val="75000"/>
                    <a:lumOff val="25000"/>
                  </a:schemeClr>
                </a:solidFill>
                <a:latin typeface="Roboto" pitchFamily="2" charset="0"/>
                <a:ea typeface="Roboto" pitchFamily="2" charset="0"/>
              </a:rPr>
              <a:t>); </a:t>
            </a:r>
            <a:br>
              <a:rPr lang="de-AT" sz="2800" dirty="0" smtClean="0">
                <a:solidFill>
                  <a:schemeClr val="tx1">
                    <a:lumMod val="75000"/>
                    <a:lumOff val="25000"/>
                  </a:schemeClr>
                </a:solidFill>
                <a:latin typeface="Roboto" pitchFamily="2" charset="0"/>
                <a:ea typeface="Roboto" pitchFamily="2" charset="0"/>
              </a:rPr>
            </a:br>
            <a:r>
              <a:rPr lang="de-AT" sz="2800" dirty="0" smtClean="0">
                <a:solidFill>
                  <a:schemeClr val="tx1">
                    <a:lumMod val="75000"/>
                    <a:lumOff val="25000"/>
                  </a:schemeClr>
                </a:solidFill>
                <a:latin typeface="Roboto" pitchFamily="2" charset="0"/>
                <a:ea typeface="Roboto" pitchFamily="2" charset="0"/>
              </a:rPr>
              <a:t/>
            </a:r>
            <a:br>
              <a:rPr lang="de-AT" sz="2800" dirty="0" smtClean="0">
                <a:solidFill>
                  <a:schemeClr val="tx1">
                    <a:lumMod val="75000"/>
                    <a:lumOff val="25000"/>
                  </a:schemeClr>
                </a:solidFill>
                <a:latin typeface="Roboto" pitchFamily="2" charset="0"/>
                <a:ea typeface="Roboto" pitchFamily="2" charset="0"/>
              </a:rPr>
            </a:br>
            <a:endParaRPr lang="en-US" sz="2800" dirty="0">
              <a:solidFill>
                <a:schemeClr val="tx1">
                  <a:lumMod val="75000"/>
                  <a:lumOff val="25000"/>
                </a:schemeClr>
              </a:solidFill>
              <a:latin typeface="Roboto" pitchFamily="2" charset="0"/>
              <a:ea typeface="Roboto" pitchFamily="2" charset="0"/>
            </a:endParaRPr>
          </a:p>
        </p:txBody>
      </p:sp>
    </p:spTree>
    <p:extLst>
      <p:ext uri="{BB962C8B-B14F-4D97-AF65-F5344CB8AC3E}">
        <p14:creationId xmlns:p14="http://schemas.microsoft.com/office/powerpoint/2010/main" val="36880197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M a s c h i n e</a:t>
            </a:r>
            <a:endParaRPr lang="en-US" dirty="0"/>
          </a:p>
        </p:txBody>
      </p:sp>
      <p:sp>
        <p:nvSpPr>
          <p:cNvPr id="4" name="Textplatzhalter 3"/>
          <p:cNvSpPr>
            <a:spLocks noGrp="1"/>
          </p:cNvSpPr>
          <p:nvPr>
            <p:ph type="body" sz="quarter" idx="10"/>
          </p:nvPr>
        </p:nvSpPr>
        <p:spPr/>
        <p:txBody>
          <a:bodyPr/>
          <a:lstStyle/>
          <a:p>
            <a:r>
              <a:rPr lang="de-DE" dirty="0" smtClean="0"/>
              <a:t>Wir schreiben für die</a:t>
            </a:r>
            <a:endParaRPr lang="en-US" dirty="0"/>
          </a:p>
        </p:txBody>
      </p:sp>
      <p:sp>
        <p:nvSpPr>
          <p:cNvPr id="5" name="Textplatzhalter 4"/>
          <p:cNvSpPr>
            <a:spLocks noGrp="1"/>
          </p:cNvSpPr>
          <p:nvPr>
            <p:ph type="body" sz="quarter" idx="11"/>
          </p:nvPr>
        </p:nvSpPr>
        <p:spPr/>
        <p:txBody>
          <a:bodyPr/>
          <a:lstStyle/>
          <a:p>
            <a:r>
              <a:rPr lang="de-DE" dirty="0" smtClean="0"/>
              <a:t>anstatt für uns.</a:t>
            </a:r>
            <a:endParaRPr lang="en-US"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800" b="1" dirty="0" smtClean="0">
                <a:solidFill>
                  <a:schemeClr val="bg1"/>
                </a:solidFill>
                <a:latin typeface="Consolas" pitchFamily="49" charset="0"/>
                <a:ea typeface="Roboto" pitchFamily="2" charset="0"/>
                <a:cs typeface="Consolas" pitchFamily="49" charset="0"/>
              </a:rPr>
              <a:t>	</a:t>
            </a:r>
            <a:r>
              <a:rPr lang="en-US" sz="2800" b="1" dirty="0" smtClean="0">
                <a:latin typeface="Consolas" pitchFamily="49" charset="0"/>
                <a:ea typeface="Roboto" pitchFamily="2" charset="0"/>
                <a:cs typeface="Consolas" pitchFamily="49" charset="0"/>
              </a:rPr>
              <a:t>for</a:t>
            </a:r>
            <a:r>
              <a:rPr lang="en-US" sz="2800" b="1" dirty="0" smtClean="0">
                <a:solidFill>
                  <a:schemeClr val="bg1"/>
                </a:solidFill>
                <a:latin typeface="Consolas" pitchFamily="49" charset="0"/>
                <a:ea typeface="Roboto" pitchFamily="2" charset="0"/>
                <a:cs typeface="Consolas" pitchFamily="49" charset="0"/>
              </a:rPr>
              <a:t>(</a:t>
            </a:r>
            <a:r>
              <a:rPr lang="en-US" sz="2800" b="1" dirty="0" err="1" smtClean="0">
                <a:latin typeface="Consolas" pitchFamily="49" charset="0"/>
                <a:ea typeface="Roboto" pitchFamily="2" charset="0"/>
                <a:cs typeface="Consolas" pitchFamily="49" charset="0"/>
              </a:rPr>
              <a:t>int</a:t>
            </a:r>
            <a:r>
              <a:rPr lang="en-US" sz="2800" b="1" dirty="0" smtClean="0">
                <a:solidFill>
                  <a:schemeClr val="bg1"/>
                </a:solidFill>
                <a:latin typeface="Consolas" pitchFamily="49" charset="0"/>
                <a:ea typeface="Roboto" pitchFamily="2" charset="0"/>
                <a:cs typeface="Consolas" pitchFamily="49" charset="0"/>
              </a:rPr>
              <a:t> </a:t>
            </a:r>
            <a:r>
              <a:rPr lang="en-US" sz="2800" b="1" dirty="0" err="1" smtClean="0">
                <a:solidFill>
                  <a:schemeClr val="bg1"/>
                </a:solidFill>
                <a:latin typeface="Consolas" pitchFamily="49" charset="0"/>
                <a:ea typeface="Roboto" pitchFamily="2" charset="0"/>
                <a:cs typeface="Consolas" pitchFamily="49" charset="0"/>
              </a:rPr>
              <a:t>i</a:t>
            </a:r>
            <a:r>
              <a:rPr lang="en-US" sz="2800" b="1" dirty="0" smtClean="0">
                <a:solidFill>
                  <a:schemeClr val="bg1"/>
                </a:solidFill>
                <a:latin typeface="Consolas" pitchFamily="49" charset="0"/>
                <a:ea typeface="Roboto" pitchFamily="2" charset="0"/>
                <a:cs typeface="Consolas" pitchFamily="49" charset="0"/>
              </a:rPr>
              <a:t> = </a:t>
            </a:r>
            <a:r>
              <a:rPr lang="en-US" sz="2800" b="1" dirty="0" smtClean="0">
                <a:solidFill>
                  <a:srgbClr val="FF00FF"/>
                </a:solidFill>
                <a:latin typeface="Consolas" pitchFamily="49" charset="0"/>
                <a:ea typeface="Roboto" pitchFamily="2" charset="0"/>
                <a:cs typeface="Consolas" pitchFamily="49" charset="0"/>
              </a:rPr>
              <a:t>0</a:t>
            </a:r>
            <a:r>
              <a:rPr lang="en-US" sz="2800" b="1" dirty="0" smtClean="0">
                <a:solidFill>
                  <a:schemeClr val="bg1"/>
                </a:solidFill>
                <a:latin typeface="Consolas" pitchFamily="49" charset="0"/>
                <a:ea typeface="Roboto" pitchFamily="2" charset="0"/>
                <a:cs typeface="Consolas" pitchFamily="49" charset="0"/>
              </a:rPr>
              <a:t>; </a:t>
            </a:r>
            <a:r>
              <a:rPr lang="en-US" sz="2800" b="1" dirty="0" err="1" smtClean="0">
                <a:solidFill>
                  <a:schemeClr val="bg1"/>
                </a:solidFill>
                <a:latin typeface="Consolas" pitchFamily="49" charset="0"/>
                <a:ea typeface="Roboto" pitchFamily="2" charset="0"/>
                <a:cs typeface="Consolas" pitchFamily="49" charset="0"/>
              </a:rPr>
              <a:t>i</a:t>
            </a:r>
            <a:r>
              <a:rPr lang="en-US" sz="2800" b="1" dirty="0" smtClean="0">
                <a:solidFill>
                  <a:schemeClr val="bg1"/>
                </a:solidFill>
                <a:latin typeface="Consolas" pitchFamily="49" charset="0"/>
                <a:ea typeface="Roboto" pitchFamily="2" charset="0"/>
                <a:cs typeface="Consolas" pitchFamily="49" charset="0"/>
              </a:rPr>
              <a:t> &lt; </a:t>
            </a:r>
            <a:r>
              <a:rPr lang="en-US" sz="2800" b="1" dirty="0" smtClean="0">
                <a:solidFill>
                  <a:srgbClr val="FF00FF"/>
                </a:solidFill>
                <a:latin typeface="Consolas" pitchFamily="49" charset="0"/>
                <a:ea typeface="Roboto" pitchFamily="2" charset="0"/>
                <a:cs typeface="Consolas" pitchFamily="49" charset="0"/>
              </a:rPr>
              <a:t>10</a:t>
            </a:r>
            <a:r>
              <a:rPr lang="en-US" sz="2800" b="1" dirty="0" smtClean="0">
                <a:solidFill>
                  <a:schemeClr val="bg1"/>
                </a:solidFill>
                <a:latin typeface="Consolas" pitchFamily="49" charset="0"/>
                <a:ea typeface="Roboto" pitchFamily="2" charset="0"/>
                <a:cs typeface="Consolas" pitchFamily="49" charset="0"/>
              </a:rPr>
              <a:t>; </a:t>
            </a:r>
            <a:r>
              <a:rPr lang="en-US" sz="2800" b="1" dirty="0" err="1" smtClean="0">
                <a:solidFill>
                  <a:schemeClr val="bg1"/>
                </a:solidFill>
                <a:latin typeface="Consolas" pitchFamily="49" charset="0"/>
                <a:ea typeface="Roboto" pitchFamily="2" charset="0"/>
                <a:cs typeface="Consolas" pitchFamily="49" charset="0"/>
              </a:rPr>
              <a:t>i</a:t>
            </a:r>
            <a:r>
              <a:rPr lang="en-US" sz="2800" b="1" dirty="0" smtClean="0">
                <a:solidFill>
                  <a:schemeClr val="bg1"/>
                </a:solidFill>
                <a:latin typeface="Consolas" pitchFamily="49" charset="0"/>
                <a:ea typeface="Roboto" pitchFamily="2" charset="0"/>
                <a:cs typeface="Consolas" pitchFamily="49" charset="0"/>
              </a:rPr>
              <a:t>++) </a:t>
            </a:r>
            <a:br>
              <a:rPr lang="en-US" sz="2800" b="1" dirty="0" smtClean="0">
                <a:solidFill>
                  <a:schemeClr val="bg1"/>
                </a:solidFill>
                <a:latin typeface="Consolas" pitchFamily="49" charset="0"/>
                <a:ea typeface="Roboto" pitchFamily="2" charset="0"/>
                <a:cs typeface="Consolas" pitchFamily="49" charset="0"/>
              </a:rPr>
            </a:br>
            <a:r>
              <a:rPr lang="en-US" sz="2800" b="1" dirty="0" smtClean="0">
                <a:solidFill>
                  <a:schemeClr val="bg1"/>
                </a:solidFill>
                <a:latin typeface="Consolas" pitchFamily="49" charset="0"/>
                <a:ea typeface="Roboto" pitchFamily="2" charset="0"/>
                <a:cs typeface="Consolas" pitchFamily="49" charset="0"/>
              </a:rPr>
              <a:t>	{</a:t>
            </a:r>
            <a:br>
              <a:rPr lang="en-US" sz="2800" b="1" dirty="0" smtClean="0">
                <a:solidFill>
                  <a:schemeClr val="bg1"/>
                </a:solidFill>
                <a:latin typeface="Consolas" pitchFamily="49" charset="0"/>
                <a:ea typeface="Roboto" pitchFamily="2" charset="0"/>
                <a:cs typeface="Consolas" pitchFamily="49" charset="0"/>
              </a:rPr>
            </a:br>
            <a:r>
              <a:rPr lang="en-US" sz="2800" b="1" dirty="0" smtClean="0">
                <a:solidFill>
                  <a:schemeClr val="bg1"/>
                </a:solidFill>
                <a:latin typeface="Consolas" pitchFamily="49" charset="0"/>
                <a:ea typeface="Roboto" pitchFamily="2" charset="0"/>
                <a:cs typeface="Consolas" pitchFamily="49" charset="0"/>
              </a:rPr>
              <a:t>		</a:t>
            </a:r>
            <a:r>
              <a:rPr lang="en-US" sz="2800" b="1" dirty="0" err="1" smtClean="0">
                <a:solidFill>
                  <a:schemeClr val="bg1"/>
                </a:solidFill>
                <a:latin typeface="Consolas" pitchFamily="49" charset="0"/>
                <a:ea typeface="Roboto" pitchFamily="2" charset="0"/>
                <a:cs typeface="Consolas" pitchFamily="49" charset="0"/>
              </a:rPr>
              <a:t>doSomething</a:t>
            </a:r>
            <a:r>
              <a:rPr lang="en-US" sz="2800" b="1" dirty="0" smtClean="0">
                <a:solidFill>
                  <a:schemeClr val="bg1"/>
                </a:solidFill>
                <a:latin typeface="Consolas" pitchFamily="49" charset="0"/>
                <a:ea typeface="Roboto" pitchFamily="2" charset="0"/>
                <a:cs typeface="Consolas" pitchFamily="49" charset="0"/>
              </a:rPr>
              <a:t>();</a:t>
            </a:r>
            <a:r>
              <a:rPr lang="en-US" sz="2800" b="1" dirty="0">
                <a:solidFill>
                  <a:schemeClr val="bg1"/>
                </a:solidFill>
                <a:latin typeface="Consolas" pitchFamily="49" charset="0"/>
                <a:ea typeface="Roboto" pitchFamily="2" charset="0"/>
                <a:cs typeface="Consolas" pitchFamily="49" charset="0"/>
              </a:rPr>
              <a:t/>
            </a:r>
            <a:br>
              <a:rPr lang="en-US" sz="2800" b="1" dirty="0">
                <a:solidFill>
                  <a:schemeClr val="bg1"/>
                </a:solidFill>
                <a:latin typeface="Consolas" pitchFamily="49" charset="0"/>
                <a:ea typeface="Roboto" pitchFamily="2" charset="0"/>
                <a:cs typeface="Consolas" pitchFamily="49" charset="0"/>
              </a:rPr>
            </a:br>
            <a:r>
              <a:rPr lang="en-US" sz="2800" b="1" dirty="0" smtClean="0">
                <a:solidFill>
                  <a:schemeClr val="bg1"/>
                </a:solidFill>
                <a:latin typeface="Consolas" pitchFamily="49" charset="0"/>
                <a:ea typeface="Roboto" pitchFamily="2" charset="0"/>
                <a:cs typeface="Consolas" pitchFamily="49" charset="0"/>
              </a:rPr>
              <a:t>	}</a:t>
            </a:r>
            <a:endParaRPr lang="en-US" sz="28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54774161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r>
              <a:rPr lang="en-US" sz="2800" b="1" dirty="0" smtClean="0">
                <a:solidFill>
                  <a:srgbClr val="FF00FF"/>
                </a:solidFill>
                <a:latin typeface="Consolas" pitchFamily="49" charset="0"/>
                <a:ea typeface="Roboto" pitchFamily="2" charset="0"/>
                <a:cs typeface="Consolas" pitchFamily="49" charset="0"/>
              </a:rPr>
              <a:t>10</a:t>
            </a:r>
            <a:r>
              <a:rPr lang="en-US" sz="2800" b="1" dirty="0" smtClean="0">
                <a:solidFill>
                  <a:schemeClr val="bg1"/>
                </a:solidFill>
                <a:latin typeface="Consolas" pitchFamily="49" charset="0"/>
                <a:ea typeface="Roboto" pitchFamily="2" charset="0"/>
                <a:cs typeface="Consolas" pitchFamily="49" charset="0"/>
              </a:rPr>
              <a:t>.times(	</a:t>
            </a:r>
            <a:r>
              <a:rPr lang="en-US" sz="2800" b="1" dirty="0" err="1" smtClean="0">
                <a:solidFill>
                  <a:schemeClr val="bg1"/>
                </a:solidFill>
                <a:latin typeface="Consolas" pitchFamily="49" charset="0"/>
                <a:ea typeface="Roboto" pitchFamily="2" charset="0"/>
                <a:cs typeface="Consolas" pitchFamily="49" charset="0"/>
              </a:rPr>
              <a:t>doSomething</a:t>
            </a:r>
            <a:r>
              <a:rPr lang="en-US" sz="2800" b="1" dirty="0">
                <a:solidFill>
                  <a:schemeClr val="bg1"/>
                </a:solidFill>
                <a:latin typeface="Consolas" pitchFamily="49" charset="0"/>
                <a:ea typeface="Roboto" pitchFamily="2" charset="0"/>
                <a:cs typeface="Consolas" pitchFamily="49" charset="0"/>
              </a:rPr>
              <a:t> </a:t>
            </a:r>
            <a:r>
              <a:rPr lang="en-US" sz="2800" b="1" dirty="0" smtClean="0">
                <a:solidFill>
                  <a:schemeClr val="bg1"/>
                </a:solidFill>
                <a:latin typeface="Consolas" pitchFamily="49" charset="0"/>
                <a:ea typeface="Roboto" pitchFamily="2" charset="0"/>
                <a:cs typeface="Consolas" pitchFamily="49" charset="0"/>
              </a:rPr>
              <a:t>);</a:t>
            </a:r>
            <a:endParaRPr lang="en-US" sz="28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1982850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9600" dirty="0" smtClean="0"/>
              <a:t>Sprachfertigkeit</a:t>
            </a:r>
            <a:endParaRPr lang="en-US" sz="9600" dirty="0"/>
          </a:p>
        </p:txBody>
      </p:sp>
      <p:sp>
        <p:nvSpPr>
          <p:cNvPr id="4" name="Textplatzhalter 3"/>
          <p:cNvSpPr>
            <a:spLocks noGrp="1"/>
          </p:cNvSpPr>
          <p:nvPr>
            <p:ph type="body" sz="quarter" idx="10"/>
          </p:nvPr>
        </p:nvSpPr>
        <p:spPr/>
        <p:txBody>
          <a:bodyPr/>
          <a:lstStyle/>
          <a:p>
            <a:r>
              <a:rPr lang="de-DE" dirty="0" smtClean="0"/>
              <a:t>Eloquenz</a:t>
            </a:r>
            <a:endParaRPr lang="en-US" dirty="0"/>
          </a:p>
        </p:txBody>
      </p:sp>
      <p:sp>
        <p:nvSpPr>
          <p:cNvPr id="5" name="Textplatzhalter 4"/>
          <p:cNvSpPr>
            <a:spLocks noGrp="1"/>
          </p:cNvSpPr>
          <p:nvPr>
            <p:ph type="body" sz="quarter" idx="11"/>
          </p:nvPr>
        </p:nvSpPr>
        <p:spPr/>
        <p:txBody>
          <a:bodyPr/>
          <a:lstStyle/>
          <a:p>
            <a:r>
              <a:rPr lang="de-DE" dirty="0" smtClean="0"/>
              <a:t>Eine Sprache richtig sprechen</a:t>
            </a:r>
            <a:endParaRPr lang="en-US"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Wenn du mir </a:t>
            </a:r>
            <a:r>
              <a:rPr lang="de-DE" dirty="0" smtClean="0">
                <a:solidFill>
                  <a:srgbClr val="FF00FF"/>
                </a:solidFill>
              </a:rPr>
              <a:t>erklären</a:t>
            </a:r>
            <a:r>
              <a:rPr lang="de-DE" dirty="0" smtClean="0"/>
              <a:t> kannst, was da passiert, wieso </a:t>
            </a:r>
            <a:r>
              <a:rPr lang="de-DE" dirty="0" smtClean="0">
                <a:solidFill>
                  <a:srgbClr val="FF00FF"/>
                </a:solidFill>
              </a:rPr>
              <a:t>steht</a:t>
            </a:r>
            <a:r>
              <a:rPr lang="de-DE" dirty="0" smtClean="0"/>
              <a:t> das da dann nicht? </a:t>
            </a:r>
            <a:endParaRPr lang="en-US"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de-DE" sz="2000" b="1" dirty="0">
                <a:solidFill>
                  <a:srgbClr val="CFCFCF"/>
                </a:solidFill>
                <a:latin typeface="Consolas"/>
              </a:rPr>
              <a:t>[</a:t>
            </a:r>
            <a:r>
              <a:rPr lang="de-DE" sz="2000" b="1" dirty="0">
                <a:latin typeface="Consolas"/>
              </a:rPr>
              <a:t>Test</a:t>
            </a:r>
            <a:r>
              <a:rPr lang="de-DE" sz="2000" b="1" dirty="0">
                <a:solidFill>
                  <a:srgbClr val="CFCFCF"/>
                </a:solidFill>
                <a:latin typeface="Consolas"/>
              </a:rPr>
              <a:t>]</a:t>
            </a:r>
            <a:br>
              <a:rPr lang="de-DE" sz="2000" b="1" dirty="0">
                <a:solidFill>
                  <a:srgbClr val="CFCFCF"/>
                </a:solidFill>
                <a:latin typeface="Consolas"/>
              </a:rPr>
            </a:br>
            <a:r>
              <a:rPr lang="de-DE" sz="2000" b="1" dirty="0" err="1">
                <a:latin typeface="Consolas"/>
              </a:rPr>
              <a:t>public</a:t>
            </a:r>
            <a:r>
              <a:rPr lang="de-DE" sz="2000" b="1" dirty="0">
                <a:latin typeface="Consolas"/>
              </a:rPr>
              <a:t> </a:t>
            </a:r>
            <a:r>
              <a:rPr lang="de-DE" sz="2000" b="1" dirty="0" err="1">
                <a:latin typeface="Consolas"/>
              </a:rPr>
              <a:t>void</a:t>
            </a:r>
            <a:r>
              <a:rPr lang="de-DE" sz="2000" b="1" dirty="0">
                <a:latin typeface="Consolas"/>
              </a:rPr>
              <a:t> </a:t>
            </a:r>
            <a:r>
              <a:rPr lang="de-DE" sz="2000" b="1" dirty="0" err="1">
                <a:solidFill>
                  <a:srgbClr val="CFCFCF"/>
                </a:solidFill>
                <a:latin typeface="Consolas"/>
              </a:rPr>
              <a:t>ShouldConvertAnEvenNumberOfDigitsToATimespan</a:t>
            </a:r>
            <a:r>
              <a:rPr lang="de-DE" sz="2000" b="1" dirty="0">
                <a:solidFill>
                  <a:srgbClr val="CFCFCF"/>
                </a:solidFill>
                <a:latin typeface="Consolas"/>
              </a:rPr>
              <a:t>()</a:t>
            </a:r>
            <a:br>
              <a:rPr lang="de-DE" sz="2000" b="1" dirty="0">
                <a:solidFill>
                  <a:srgbClr val="CFCFCF"/>
                </a:solidFill>
                <a:latin typeface="Consolas"/>
              </a:rPr>
            </a:br>
            <a:r>
              <a:rPr lang="de-DE" sz="2000" b="1" dirty="0">
                <a:solidFill>
                  <a:srgbClr val="CFCFCF"/>
                </a:solidFill>
                <a:latin typeface="Consolas"/>
              </a:rPr>
              <a:t>{</a:t>
            </a:r>
            <a:br>
              <a:rPr lang="de-DE" sz="2000" b="1" dirty="0">
                <a:solidFill>
                  <a:srgbClr val="CFCFCF"/>
                </a:solidFill>
                <a:latin typeface="Consolas"/>
              </a:rPr>
            </a:br>
            <a:r>
              <a:rPr lang="de-DE" sz="2000" b="1" dirty="0">
                <a:solidFill>
                  <a:srgbClr val="CFCFCF"/>
                </a:solidFill>
                <a:latin typeface="Consolas"/>
              </a:rPr>
              <a:t>    </a:t>
            </a:r>
            <a:r>
              <a:rPr lang="de-DE" sz="2000" b="1" dirty="0">
                <a:solidFill>
                  <a:srgbClr val="828282"/>
                </a:solidFill>
                <a:latin typeface="Consolas"/>
              </a:rPr>
              <a:t>// </a:t>
            </a:r>
            <a:r>
              <a:rPr lang="de-DE" sz="2000" b="1" dirty="0" err="1">
                <a:solidFill>
                  <a:srgbClr val="828282"/>
                </a:solidFill>
                <a:latin typeface="Consolas"/>
              </a:rPr>
              <a:t>Arrange</a:t>
            </a: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    </a:t>
            </a:r>
            <a:r>
              <a:rPr lang="de-DE" sz="2000" b="1" dirty="0" err="1">
                <a:solidFill>
                  <a:srgbClr val="2FCEFE"/>
                </a:solidFill>
                <a:latin typeface="Consolas"/>
              </a:rPr>
              <a:t>var</a:t>
            </a:r>
            <a:r>
              <a:rPr lang="de-DE" sz="2000" b="1" dirty="0">
                <a:solidFill>
                  <a:srgbClr val="CFCFCF"/>
                </a:solidFill>
                <a:latin typeface="Consolas"/>
              </a:rPr>
              <a:t> </a:t>
            </a:r>
            <a:r>
              <a:rPr lang="de-DE" sz="2000" b="1" dirty="0" err="1">
                <a:solidFill>
                  <a:srgbClr val="CFCFCF"/>
                </a:solidFill>
                <a:latin typeface="Consolas"/>
              </a:rPr>
              <a:t>bytes</a:t>
            </a:r>
            <a:r>
              <a:rPr lang="de-DE" sz="2000" b="1" dirty="0">
                <a:solidFill>
                  <a:srgbClr val="CFCFCF"/>
                </a:solidFill>
                <a:latin typeface="Consolas"/>
              </a:rPr>
              <a:t> =    </a:t>
            </a:r>
            <a:r>
              <a:rPr lang="de-DE" sz="2000" b="1" dirty="0" err="1">
                <a:solidFill>
                  <a:srgbClr val="2FCEFE"/>
                </a:solidFill>
                <a:latin typeface="Consolas"/>
              </a:rPr>
              <a:t>new</a:t>
            </a:r>
            <a:r>
              <a:rPr lang="de-DE" sz="2000" b="1" dirty="0">
                <a:solidFill>
                  <a:srgbClr val="CFCFCF"/>
                </a:solidFill>
                <a:latin typeface="Consolas"/>
              </a:rPr>
              <a:t> </a:t>
            </a:r>
            <a:r>
              <a:rPr lang="de-DE" sz="2000" b="1" dirty="0" err="1">
                <a:solidFill>
                  <a:srgbClr val="2FCEFE"/>
                </a:solidFill>
                <a:latin typeface="Consolas"/>
              </a:rPr>
              <a:t>byte</a:t>
            </a:r>
            <a:r>
              <a:rPr lang="de-DE" sz="2000" b="1" dirty="0">
                <a:solidFill>
                  <a:srgbClr val="CFCFCF"/>
                </a:solidFill>
                <a:latin typeface="Consolas"/>
              </a:rPr>
              <a:t>[] { </a:t>
            </a:r>
            <a:r>
              <a:rPr lang="de-DE" sz="2000" b="1" dirty="0">
                <a:solidFill>
                  <a:srgbClr val="60FE2F"/>
                </a:solidFill>
                <a:latin typeface="Consolas"/>
              </a:rPr>
              <a:t>0</a:t>
            </a:r>
            <a:r>
              <a:rPr lang="de-DE" sz="2000" b="1" dirty="0">
                <a:solidFill>
                  <a:srgbClr val="CFCFCF"/>
                </a:solidFill>
                <a:latin typeface="Consolas"/>
              </a:rPr>
              <a:t>, </a:t>
            </a:r>
            <a:r>
              <a:rPr lang="de-DE" sz="2000" b="1" dirty="0">
                <a:solidFill>
                  <a:srgbClr val="60FE2F"/>
                </a:solidFill>
                <a:latin typeface="Consolas"/>
              </a:rPr>
              <a:t>0</a:t>
            </a:r>
            <a:r>
              <a:rPr lang="de-DE" sz="2000" b="1" dirty="0">
                <a:solidFill>
                  <a:srgbClr val="CFCFCF"/>
                </a:solidFill>
                <a:latin typeface="Consolas"/>
              </a:rPr>
              <a:t>, </a:t>
            </a:r>
            <a:r>
              <a:rPr lang="de-DE" sz="2000" b="1" dirty="0">
                <a:solidFill>
                  <a:srgbClr val="60FE2F"/>
                </a:solidFill>
                <a:latin typeface="Consolas"/>
              </a:rPr>
              <a:t>1</a:t>
            </a:r>
            <a:r>
              <a:rPr lang="de-DE" sz="2000" b="1" dirty="0">
                <a:solidFill>
                  <a:srgbClr val="CFCFCF"/>
                </a:solidFill>
                <a:latin typeface="Consolas"/>
              </a:rPr>
              <a:t>,</a:t>
            </a:r>
            <a:r>
              <a:rPr lang="de-DE" sz="2000" b="1" dirty="0">
                <a:solidFill>
                  <a:srgbClr val="60FE2F"/>
                </a:solidFill>
                <a:latin typeface="Consolas"/>
              </a:rPr>
              <a:t>5</a:t>
            </a:r>
            <a:r>
              <a:rPr lang="de-DE" sz="2000" b="1" dirty="0">
                <a:solidFill>
                  <a:srgbClr val="CFCFCF"/>
                </a:solidFill>
                <a:latin typeface="Consolas"/>
              </a:rPr>
              <a:t>, </a:t>
            </a:r>
            <a:r>
              <a:rPr lang="de-DE" sz="2000" b="1" dirty="0">
                <a:solidFill>
                  <a:srgbClr val="60FE2F"/>
                </a:solidFill>
                <a:latin typeface="Consolas"/>
              </a:rPr>
              <a:t>0</a:t>
            </a:r>
            <a:r>
              <a:rPr lang="de-DE" sz="2000" b="1" dirty="0">
                <a:solidFill>
                  <a:srgbClr val="CFCFCF"/>
                </a:solidFill>
                <a:latin typeface="Consolas"/>
              </a:rPr>
              <a:t>,</a:t>
            </a:r>
            <a:r>
              <a:rPr lang="de-DE" sz="2000" b="1" dirty="0">
                <a:solidFill>
                  <a:srgbClr val="60FE2F"/>
                </a:solidFill>
                <a:latin typeface="Consolas"/>
              </a:rPr>
              <a:t>5</a:t>
            </a:r>
            <a:r>
              <a:rPr lang="de-DE" sz="2000" b="1" dirty="0">
                <a:solidFill>
                  <a:srgbClr val="CFCFCF"/>
                </a:solidFill>
                <a:latin typeface="Consolas"/>
              </a:rPr>
              <a:t> };</a:t>
            </a:r>
            <a:br>
              <a:rPr lang="de-DE" sz="2000" b="1" dirty="0">
                <a:solidFill>
                  <a:srgbClr val="CFCFCF"/>
                </a:solidFill>
                <a:latin typeface="Consolas"/>
              </a:rPr>
            </a:br>
            <a:r>
              <a:rPr lang="en-US" sz="2000" b="1" dirty="0">
                <a:solidFill>
                  <a:srgbClr val="CFCFCF"/>
                </a:solidFill>
                <a:latin typeface="Consolas"/>
              </a:rPr>
              <a:t>    </a:t>
            </a:r>
            <a:r>
              <a:rPr lang="en-US" sz="2000" b="1" dirty="0" err="1">
                <a:solidFill>
                  <a:srgbClr val="2FCEFE"/>
                </a:solidFill>
                <a:latin typeface="Consolas"/>
              </a:rPr>
              <a:t>var</a:t>
            </a:r>
            <a:r>
              <a:rPr lang="en-US" sz="2000" b="1" dirty="0">
                <a:solidFill>
                  <a:srgbClr val="CFCFCF"/>
                </a:solidFill>
                <a:latin typeface="Consolas"/>
              </a:rPr>
              <a:t> expected = </a:t>
            </a:r>
            <a:r>
              <a:rPr lang="en-US" sz="2000" b="1" dirty="0">
                <a:solidFill>
                  <a:srgbClr val="2FCEFE"/>
                </a:solidFill>
                <a:latin typeface="Consolas"/>
              </a:rPr>
              <a:t>new</a:t>
            </a:r>
            <a:r>
              <a:rPr lang="en-US" sz="2000" b="1" dirty="0">
                <a:solidFill>
                  <a:srgbClr val="CFCFCF"/>
                </a:solidFill>
                <a:latin typeface="Consolas"/>
              </a:rPr>
              <a:t> </a:t>
            </a:r>
            <a:r>
              <a:rPr lang="en-US" sz="2000" b="1" dirty="0" err="1">
                <a:solidFill>
                  <a:srgbClr val="2B91AF"/>
                </a:solidFill>
                <a:latin typeface="Consolas"/>
              </a:rPr>
              <a:t>TimeSpan</a:t>
            </a:r>
            <a:r>
              <a:rPr lang="en-US" sz="2000" b="1" dirty="0">
                <a:solidFill>
                  <a:srgbClr val="CFCFCF"/>
                </a:solidFill>
                <a:latin typeface="Consolas"/>
              </a:rPr>
              <a:t>(</a:t>
            </a:r>
            <a:r>
              <a:rPr lang="en-US" sz="2000" b="1" dirty="0">
                <a:solidFill>
                  <a:srgbClr val="60FE2F"/>
                </a:solidFill>
                <a:latin typeface="Consolas"/>
              </a:rPr>
              <a:t>0</a:t>
            </a:r>
            <a:r>
              <a:rPr lang="en-US" sz="2000" b="1" dirty="0">
                <a:solidFill>
                  <a:srgbClr val="CFCFCF"/>
                </a:solidFill>
                <a:latin typeface="Consolas"/>
              </a:rPr>
              <a:t>, </a:t>
            </a:r>
            <a:r>
              <a:rPr lang="en-US" sz="2000" b="1" dirty="0">
                <a:solidFill>
                  <a:srgbClr val="60FE2F"/>
                </a:solidFill>
                <a:latin typeface="Consolas"/>
              </a:rPr>
              <a:t>0</a:t>
            </a:r>
            <a:r>
              <a:rPr lang="en-US" sz="2000" b="1" dirty="0">
                <a:solidFill>
                  <a:srgbClr val="CFCFCF"/>
                </a:solidFill>
                <a:latin typeface="Consolas"/>
              </a:rPr>
              <a:t>, </a:t>
            </a:r>
            <a:r>
              <a:rPr lang="en-US" sz="2000" b="1" dirty="0">
                <a:solidFill>
                  <a:srgbClr val="60FE2F"/>
                </a:solidFill>
                <a:latin typeface="Consolas"/>
              </a:rPr>
              <a:t>15</a:t>
            </a:r>
            <a:r>
              <a:rPr lang="en-US" sz="2000" b="1" dirty="0">
                <a:solidFill>
                  <a:srgbClr val="CFCFCF"/>
                </a:solidFill>
                <a:latin typeface="Consolas"/>
              </a:rPr>
              <a:t>, </a:t>
            </a:r>
            <a:r>
              <a:rPr lang="en-US" sz="2000" b="1" dirty="0">
                <a:solidFill>
                  <a:srgbClr val="60FE2F"/>
                </a:solidFill>
                <a:latin typeface="Consolas"/>
              </a:rPr>
              <a:t>5</a:t>
            </a:r>
            <a:r>
              <a:rPr lang="en-US" sz="2000" b="1" dirty="0">
                <a:solidFill>
                  <a:srgbClr val="CFCFCF"/>
                </a:solidFill>
                <a:latin typeface="Consolas"/>
              </a:rPr>
              <a:t>, </a:t>
            </a:r>
            <a:r>
              <a:rPr lang="en-US" sz="2000" b="1" dirty="0">
                <a:solidFill>
                  <a:srgbClr val="60FE2F"/>
                </a:solidFill>
                <a:latin typeface="Consolas"/>
              </a:rPr>
              <a:t>0</a:t>
            </a:r>
            <a:r>
              <a:rPr lang="en-US" sz="2000" b="1" dirty="0">
                <a:solidFill>
                  <a:srgbClr val="CFCFCF"/>
                </a:solidFill>
                <a:latin typeface="Consolas"/>
              </a:rPr>
              <a:t>);</a:t>
            </a:r>
            <a:br>
              <a:rPr lang="en-US" sz="2000" b="1" dirty="0">
                <a:solidFill>
                  <a:srgbClr val="CFCFCF"/>
                </a:solidFill>
                <a:latin typeface="Consolas"/>
              </a:rPr>
            </a:br>
            <a:r>
              <a:rPr lang="de-DE" sz="2000" b="1" dirty="0">
                <a:solidFill>
                  <a:srgbClr val="CFCFCF"/>
                </a:solidFill>
                <a:latin typeface="Consolas"/>
              </a:rPr>
              <a:t>            </a:t>
            </a:r>
            <a:br>
              <a:rPr lang="de-DE" sz="2000" b="1" dirty="0">
                <a:solidFill>
                  <a:srgbClr val="CFCFCF"/>
                </a:solidFill>
                <a:latin typeface="Consolas"/>
              </a:rPr>
            </a:br>
            <a:r>
              <a:rPr lang="de-DE" sz="2000" b="1" dirty="0">
                <a:solidFill>
                  <a:srgbClr val="CFCFCF"/>
                </a:solidFill>
                <a:latin typeface="Consolas"/>
              </a:rPr>
              <a:t>    </a:t>
            </a:r>
            <a:r>
              <a:rPr lang="de-DE" sz="2000" b="1" dirty="0">
                <a:solidFill>
                  <a:srgbClr val="828282"/>
                </a:solidFill>
                <a:latin typeface="Consolas"/>
              </a:rPr>
              <a:t>// </a:t>
            </a:r>
            <a:r>
              <a:rPr lang="de-DE" sz="2000" b="1" dirty="0" err="1">
                <a:solidFill>
                  <a:srgbClr val="828282"/>
                </a:solidFill>
                <a:latin typeface="Consolas"/>
              </a:rPr>
              <a:t>Act</a:t>
            </a: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    </a:t>
            </a:r>
            <a:r>
              <a:rPr lang="de-DE" sz="2000" b="1" dirty="0" err="1">
                <a:solidFill>
                  <a:srgbClr val="2FCEFE"/>
                </a:solidFill>
                <a:latin typeface="Consolas"/>
              </a:rPr>
              <a:t>var</a:t>
            </a:r>
            <a:r>
              <a:rPr lang="de-DE" sz="2000" b="1" dirty="0">
                <a:solidFill>
                  <a:srgbClr val="CFCFCF"/>
                </a:solidFill>
                <a:latin typeface="Consolas"/>
              </a:rPr>
              <a:t> </a:t>
            </a:r>
            <a:r>
              <a:rPr lang="de-DE" sz="2000" b="1" dirty="0" err="1">
                <a:solidFill>
                  <a:srgbClr val="CFCFCF"/>
                </a:solidFill>
                <a:latin typeface="Consolas"/>
              </a:rPr>
              <a:t>actual</a:t>
            </a:r>
            <a:r>
              <a:rPr lang="de-DE" sz="2000" b="1" dirty="0">
                <a:solidFill>
                  <a:srgbClr val="CFCFCF"/>
                </a:solidFill>
                <a:latin typeface="Consolas"/>
              </a:rPr>
              <a:t> = </a:t>
            </a:r>
            <a:r>
              <a:rPr lang="de-DE" sz="2000" b="1" dirty="0" smtClean="0">
                <a:solidFill>
                  <a:srgbClr val="FF00FF"/>
                </a:solidFill>
                <a:latin typeface="Consolas"/>
              </a:rPr>
              <a:t>Transform</a:t>
            </a:r>
            <a:r>
              <a:rPr lang="de-DE" sz="2000" b="1" dirty="0" smtClean="0">
                <a:solidFill>
                  <a:srgbClr val="CFCFCF"/>
                </a:solidFill>
                <a:latin typeface="Consolas"/>
              </a:rPr>
              <a:t>(</a:t>
            </a:r>
            <a:r>
              <a:rPr lang="de-DE" sz="2000" b="1" dirty="0" err="1" smtClean="0">
                <a:solidFill>
                  <a:srgbClr val="CFCFCF"/>
                </a:solidFill>
                <a:latin typeface="Consolas"/>
              </a:rPr>
              <a:t>bytes</a:t>
            </a:r>
            <a:r>
              <a:rPr lang="de-DE" sz="2000" b="1" dirty="0">
                <a:solidFill>
                  <a:srgbClr val="CFCFCF"/>
                </a:solidFill>
                <a:latin typeface="Consolas"/>
              </a:rPr>
              <a:t>);</a:t>
            </a:r>
            <a:br>
              <a:rPr lang="de-DE" sz="2000" b="1" dirty="0">
                <a:solidFill>
                  <a:srgbClr val="CFCFCF"/>
                </a:solidFill>
                <a:latin typeface="Consolas"/>
              </a:rPr>
            </a:b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    </a:t>
            </a:r>
            <a:r>
              <a:rPr lang="de-DE" sz="2000" b="1" dirty="0">
                <a:solidFill>
                  <a:srgbClr val="828282"/>
                </a:solidFill>
                <a:latin typeface="Consolas"/>
              </a:rPr>
              <a:t>// </a:t>
            </a:r>
            <a:r>
              <a:rPr lang="de-DE" sz="2000" b="1" dirty="0" err="1">
                <a:solidFill>
                  <a:srgbClr val="828282"/>
                </a:solidFill>
                <a:latin typeface="Consolas"/>
              </a:rPr>
              <a:t>Assert</a:t>
            </a: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    </a:t>
            </a:r>
            <a:r>
              <a:rPr lang="de-DE" sz="2000" b="1" dirty="0" err="1">
                <a:solidFill>
                  <a:srgbClr val="CFCFCF"/>
                </a:solidFill>
                <a:latin typeface="Consolas"/>
              </a:rPr>
              <a:t>actual.Should</a:t>
            </a:r>
            <a:r>
              <a:rPr lang="de-DE" sz="2000" b="1" dirty="0">
                <a:solidFill>
                  <a:srgbClr val="CFCFCF"/>
                </a:solidFill>
                <a:latin typeface="Consolas"/>
              </a:rPr>
              <a:t>().</a:t>
            </a:r>
            <a:r>
              <a:rPr lang="de-DE" sz="2000" b="1" dirty="0" err="1">
                <a:solidFill>
                  <a:srgbClr val="CFCFCF"/>
                </a:solidFill>
                <a:latin typeface="Consolas"/>
              </a:rPr>
              <a:t>Equal</a:t>
            </a:r>
            <a:r>
              <a:rPr lang="de-DE" sz="2000" b="1" dirty="0">
                <a:solidFill>
                  <a:srgbClr val="CFCFCF"/>
                </a:solidFill>
                <a:latin typeface="Consolas"/>
              </a:rPr>
              <a:t>(</a:t>
            </a:r>
            <a:r>
              <a:rPr lang="de-DE" sz="2000" b="1" dirty="0" err="1">
                <a:solidFill>
                  <a:srgbClr val="CFCFCF"/>
                </a:solidFill>
                <a:latin typeface="Consolas"/>
              </a:rPr>
              <a:t>expected</a:t>
            </a:r>
            <a:r>
              <a:rPr lang="de-DE" sz="2000" b="1" dirty="0">
                <a:solidFill>
                  <a:srgbClr val="CFCFCF"/>
                </a:solidFill>
                <a:latin typeface="Consolas"/>
              </a:rPr>
              <a:t>);</a:t>
            </a:r>
            <a:br>
              <a:rPr lang="de-DE" sz="2000" b="1" dirty="0">
                <a:solidFill>
                  <a:srgbClr val="CFCFCF"/>
                </a:solidFill>
                <a:latin typeface="Consolas"/>
              </a:rPr>
            </a:br>
            <a:r>
              <a:rPr lang="de-DE" sz="2000" b="1" dirty="0">
                <a:solidFill>
                  <a:srgbClr val="CFCFCF"/>
                </a:solidFill>
                <a:latin typeface="Consolas"/>
              </a:rPr>
              <a:t>}</a:t>
            </a:r>
            <a:br>
              <a:rPr lang="de-DE" sz="2000" b="1" dirty="0">
                <a:solidFill>
                  <a:srgbClr val="CFCFCF"/>
                </a:solidFill>
                <a:latin typeface="Consolas"/>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361356898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smtClean="0">
                <a:latin typeface="Consolas"/>
              </a:rPr>
              <a:t>   </a:t>
            </a:r>
            <a:r>
              <a:rPr lang="en-US" sz="2000" b="1" dirty="0" err="1" smtClean="0">
                <a:latin typeface="Consolas"/>
              </a:rPr>
              <a:t>When</a:t>
            </a:r>
            <a:r>
              <a:rPr lang="en-US" sz="2000" b="1" dirty="0" err="1" smtClean="0">
                <a:solidFill>
                  <a:srgbClr val="CFCFCF"/>
                </a:solidFill>
                <a:latin typeface="Consolas"/>
              </a:rPr>
              <a:t>.IType</a:t>
            </a:r>
            <a:r>
              <a:rPr lang="en-US" sz="2000" b="1" dirty="0" smtClean="0">
                <a:solidFill>
                  <a:srgbClr val="CFCFCF"/>
                </a:solidFill>
                <a:latin typeface="Consolas"/>
              </a:rPr>
              <a:t>(</a:t>
            </a:r>
            <a:r>
              <a:rPr lang="en-US" sz="2000" b="1" dirty="0" smtClean="0">
                <a:solidFill>
                  <a:srgbClr val="60FE2F"/>
                </a:solidFill>
                <a:latin typeface="Consolas"/>
              </a:rPr>
              <a:t>1</a:t>
            </a:r>
            <a:r>
              <a:rPr lang="en-US" sz="2000" b="1" dirty="0">
                <a:solidFill>
                  <a:srgbClr val="CFCFCF"/>
                </a:solidFill>
                <a:latin typeface="Consolas"/>
              </a:rPr>
              <a:t>, </a:t>
            </a:r>
            <a:r>
              <a:rPr lang="en-US" sz="2000" b="1" dirty="0">
                <a:solidFill>
                  <a:srgbClr val="60FE2F"/>
                </a:solidFill>
                <a:latin typeface="Consolas"/>
              </a:rPr>
              <a:t>5</a:t>
            </a:r>
            <a:r>
              <a:rPr lang="en-US" sz="2000" b="1" dirty="0">
                <a:solidFill>
                  <a:srgbClr val="CFCFCF"/>
                </a:solidFill>
                <a:latin typeface="Consolas"/>
              </a:rPr>
              <a:t>, </a:t>
            </a:r>
            <a:r>
              <a:rPr lang="en-US" sz="2000" b="1" dirty="0">
                <a:solidFill>
                  <a:srgbClr val="60FE2F"/>
                </a:solidFill>
                <a:latin typeface="Consolas"/>
              </a:rPr>
              <a:t>0</a:t>
            </a:r>
            <a:r>
              <a:rPr lang="en-US" sz="2000" b="1" dirty="0">
                <a:solidFill>
                  <a:srgbClr val="CFCFCF"/>
                </a:solidFill>
                <a:latin typeface="Consolas"/>
              </a:rPr>
              <a:t>, </a:t>
            </a:r>
            <a:r>
              <a:rPr lang="en-US" sz="2000" b="1" dirty="0" smtClean="0">
                <a:solidFill>
                  <a:srgbClr val="60FE2F"/>
                </a:solidFill>
                <a:latin typeface="Consolas"/>
              </a:rPr>
              <a:t>5</a:t>
            </a:r>
            <a:r>
              <a:rPr lang="en-US" sz="2000" b="1" dirty="0" smtClean="0">
                <a:solidFill>
                  <a:srgbClr val="CFCFCF"/>
                </a:solidFill>
                <a:latin typeface="Consolas"/>
              </a:rPr>
              <a:t>).And()</a:t>
            </a:r>
            <a:br>
              <a:rPr lang="en-US" sz="2000" b="1" dirty="0" smtClean="0">
                <a:solidFill>
                  <a:srgbClr val="CFCFCF"/>
                </a:solidFill>
                <a:latin typeface="Consolas"/>
              </a:rPr>
            </a:br>
            <a:r>
              <a:rPr lang="en-US" sz="2000" b="1" dirty="0" smtClean="0">
                <a:solidFill>
                  <a:srgbClr val="CFCFCF"/>
                </a:solidFill>
                <a:latin typeface="Consolas"/>
              </a:rPr>
              <a:t/>
            </a:r>
            <a:br>
              <a:rPr lang="en-US" sz="2000" b="1" dirty="0" smtClean="0">
                <a:solidFill>
                  <a:srgbClr val="CFCFCF"/>
                </a:solidFill>
                <a:latin typeface="Consolas"/>
              </a:rPr>
            </a:br>
            <a:r>
              <a:rPr lang="en-US" sz="2000" b="1" dirty="0">
                <a:solidFill>
                  <a:srgbClr val="CFCFCF"/>
                </a:solidFill>
                <a:latin typeface="Consolas"/>
              </a:rPr>
              <a:t> </a:t>
            </a:r>
            <a:r>
              <a:rPr lang="en-US" sz="2000" b="1" dirty="0" smtClean="0">
                <a:solidFill>
                  <a:srgbClr val="CFCFCF"/>
                </a:solidFill>
                <a:latin typeface="Consolas"/>
              </a:rPr>
              <a:t>  .</a:t>
            </a:r>
            <a:r>
              <a:rPr lang="en-US" sz="2000" b="1" dirty="0" err="1">
                <a:solidFill>
                  <a:srgbClr val="FF00FF"/>
                </a:solidFill>
                <a:latin typeface="Consolas"/>
              </a:rPr>
              <a:t>TransformTheDigits</a:t>
            </a:r>
            <a:r>
              <a:rPr lang="en-US" sz="2000" b="1" dirty="0" smtClean="0">
                <a:solidFill>
                  <a:srgbClr val="CFCFCF"/>
                </a:solidFill>
                <a:latin typeface="Consolas"/>
              </a:rPr>
              <a:t>()</a:t>
            </a:r>
            <a:br>
              <a:rPr lang="en-US" sz="2000" b="1" dirty="0" smtClean="0">
                <a:solidFill>
                  <a:srgbClr val="CFCFCF"/>
                </a:solidFill>
                <a:latin typeface="Consolas"/>
              </a:rPr>
            </a:br>
            <a:r>
              <a:rPr lang="en-US" sz="2000" b="1" dirty="0" smtClean="0">
                <a:solidFill>
                  <a:srgbClr val="CFCFCF"/>
                </a:solidFill>
                <a:latin typeface="Consolas"/>
              </a:rPr>
              <a:t>   </a:t>
            </a:r>
            <a:br>
              <a:rPr lang="en-US" sz="2000" b="1" dirty="0" smtClean="0">
                <a:solidFill>
                  <a:srgbClr val="CFCFCF"/>
                </a:solidFill>
                <a:latin typeface="Consolas"/>
              </a:rPr>
            </a:br>
            <a:r>
              <a:rPr lang="en-US" sz="2000" b="1" dirty="0">
                <a:solidFill>
                  <a:srgbClr val="CFCFCF"/>
                </a:solidFill>
                <a:latin typeface="Consolas"/>
              </a:rPr>
              <a:t> </a:t>
            </a:r>
            <a:r>
              <a:rPr lang="en-US" sz="2000" b="1" dirty="0" smtClean="0">
                <a:solidFill>
                  <a:srgbClr val="CFCFCF"/>
                </a:solidFill>
                <a:latin typeface="Consolas"/>
              </a:rPr>
              <a:t>  .</a:t>
            </a:r>
            <a:r>
              <a:rPr lang="en-US" sz="2000" b="1" dirty="0">
                <a:solidFill>
                  <a:srgbClr val="CFCFCF"/>
                </a:solidFill>
                <a:latin typeface="Consolas"/>
              </a:rPr>
              <a:t>Then().</a:t>
            </a:r>
            <a:r>
              <a:rPr lang="en-US" sz="2000" b="1" dirty="0" err="1">
                <a:solidFill>
                  <a:srgbClr val="CFCFCF"/>
                </a:solidFill>
                <a:latin typeface="Consolas"/>
              </a:rPr>
              <a:t>TheResult</a:t>
            </a:r>
            <a:r>
              <a:rPr lang="en-US" sz="2000" b="1" dirty="0">
                <a:solidFill>
                  <a:srgbClr val="CFCFCF"/>
                </a:solidFill>
                <a:latin typeface="Consolas"/>
              </a:rPr>
              <a:t>().</a:t>
            </a:r>
            <a:r>
              <a:rPr lang="en-US" sz="2000" b="1" dirty="0">
                <a:solidFill>
                  <a:srgbClr val="FF00FF"/>
                </a:solidFill>
                <a:latin typeface="Consolas"/>
              </a:rPr>
              <a:t>Should</a:t>
            </a:r>
            <a:r>
              <a:rPr lang="en-US" sz="2000" b="1" dirty="0">
                <a:solidFill>
                  <a:srgbClr val="CFCFCF"/>
                </a:solidFill>
                <a:latin typeface="Consolas"/>
              </a:rPr>
              <a:t>().Equal</a:t>
            </a:r>
            <a:r>
              <a:rPr lang="en-US" sz="2000" b="1" dirty="0" smtClean="0">
                <a:solidFill>
                  <a:srgbClr val="CFCFCF"/>
                </a:solidFill>
                <a:latin typeface="Consolas"/>
              </a:rPr>
              <a:t>(</a:t>
            </a:r>
            <a:br>
              <a:rPr lang="en-US" sz="2000" b="1" dirty="0" smtClean="0">
                <a:solidFill>
                  <a:srgbClr val="CFCFCF"/>
                </a:solidFill>
                <a:latin typeface="Consolas"/>
              </a:rPr>
            </a:br>
            <a:r>
              <a:rPr lang="en-US" sz="2000" b="1" dirty="0">
                <a:solidFill>
                  <a:srgbClr val="CFCFCF"/>
                </a:solidFill>
                <a:latin typeface="Consolas"/>
              </a:rPr>
              <a:t/>
            </a:r>
            <a:br>
              <a:rPr lang="en-US" sz="2000" b="1" dirty="0">
                <a:solidFill>
                  <a:srgbClr val="CFCFCF"/>
                </a:solidFill>
                <a:latin typeface="Consolas"/>
              </a:rPr>
            </a:br>
            <a:r>
              <a:rPr lang="en-US" sz="2000" b="1" dirty="0" smtClean="0">
                <a:solidFill>
                  <a:srgbClr val="CFCFCF"/>
                </a:solidFill>
                <a:latin typeface="Consolas"/>
              </a:rPr>
              <a:t>   	</a:t>
            </a:r>
            <a:r>
              <a:rPr lang="en-US" sz="2000" b="1" dirty="0" smtClean="0">
                <a:solidFill>
                  <a:srgbClr val="60FE2F"/>
                </a:solidFill>
                <a:latin typeface="Consolas"/>
              </a:rPr>
              <a:t>15</a:t>
            </a:r>
            <a:r>
              <a:rPr lang="en-US" sz="2000" b="1" dirty="0" smtClean="0">
                <a:solidFill>
                  <a:srgbClr val="CFCFCF"/>
                </a:solidFill>
                <a:latin typeface="Consolas"/>
              </a:rPr>
              <a:t>.Minutes</a:t>
            </a:r>
            <a:r>
              <a:rPr lang="en-US" sz="2000" b="1" dirty="0">
                <a:solidFill>
                  <a:srgbClr val="CFCFCF"/>
                </a:solidFill>
                <a:latin typeface="Consolas"/>
              </a:rPr>
              <a:t>().And(</a:t>
            </a:r>
            <a:r>
              <a:rPr lang="en-US" sz="2000" b="1" dirty="0">
                <a:solidFill>
                  <a:srgbClr val="60FE2F"/>
                </a:solidFill>
                <a:latin typeface="Consolas"/>
              </a:rPr>
              <a:t>5</a:t>
            </a:r>
            <a:r>
              <a:rPr lang="en-US" sz="2000" b="1" dirty="0">
                <a:solidFill>
                  <a:srgbClr val="CFCFCF"/>
                </a:solidFill>
                <a:latin typeface="Consolas"/>
              </a:rPr>
              <a:t>.Seconds</a:t>
            </a:r>
            <a:r>
              <a:rPr lang="en-US" sz="2000" b="1" dirty="0" smtClean="0">
                <a:solidFill>
                  <a:srgbClr val="CFCFCF"/>
                </a:solidFill>
                <a:latin typeface="Consolas"/>
              </a:rPr>
              <a:t>())</a:t>
            </a:r>
            <a:br>
              <a:rPr lang="en-US" sz="2000" b="1" dirty="0" smtClean="0">
                <a:solidFill>
                  <a:srgbClr val="CFCFCF"/>
                </a:solidFill>
                <a:latin typeface="Consolas"/>
              </a:rPr>
            </a:br>
            <a:r>
              <a:rPr lang="en-US" sz="2000" b="1" dirty="0">
                <a:solidFill>
                  <a:srgbClr val="CFCFCF"/>
                </a:solidFill>
                <a:latin typeface="Consolas"/>
              </a:rPr>
              <a:t/>
            </a:r>
            <a:br>
              <a:rPr lang="en-US" sz="2000" b="1" dirty="0">
                <a:solidFill>
                  <a:srgbClr val="CFCFCF"/>
                </a:solidFill>
                <a:latin typeface="Consolas"/>
              </a:rPr>
            </a:br>
            <a:r>
              <a:rPr lang="en-US" sz="2000" b="1" dirty="0" smtClean="0">
                <a:solidFill>
                  <a:srgbClr val="CFCFCF"/>
                </a:solidFill>
                <a:latin typeface="Consolas"/>
              </a:rPr>
              <a:t>   );</a:t>
            </a:r>
            <a:r>
              <a:rPr lang="en-US" sz="2000" b="1" dirty="0">
                <a:solidFill>
                  <a:srgbClr val="CFCFCF"/>
                </a:solidFill>
                <a:latin typeface="Consolas"/>
              </a:rPr>
              <a:t/>
            </a:r>
            <a:br>
              <a:rPr lang="en-US" sz="2000" b="1" dirty="0">
                <a:solidFill>
                  <a:srgbClr val="CFCFCF"/>
                </a:solidFill>
                <a:latin typeface="Consolas"/>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420016346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4037" y="2967037"/>
            <a:ext cx="5495925" cy="923925"/>
          </a:xfrm>
          <a:prstGeom prst="rect">
            <a:avLst/>
          </a:prstGeom>
        </p:spPr>
      </p:pic>
    </p:spTree>
    <p:extLst>
      <p:ext uri="{BB962C8B-B14F-4D97-AF65-F5344CB8AC3E}">
        <p14:creationId xmlns:p14="http://schemas.microsoft.com/office/powerpoint/2010/main" val="140985793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rgbClr val="00D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rgbClr val="00DB00"/>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Segregation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rgbClr val="00DB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extLst>
      <p:ext uri="{BB962C8B-B14F-4D97-AF65-F5344CB8AC3E}">
        <p14:creationId xmlns:p14="http://schemas.microsoft.com/office/powerpoint/2010/main" val="374534631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solidFill>
                  <a:srgbClr val="00DB00"/>
                </a:solidFill>
              </a:rPr>
              <a:t>Abstraktion</a:t>
            </a:r>
            <a:endParaRPr lang="en-US" dirty="0">
              <a:solidFill>
                <a:srgbClr val="00DB00"/>
              </a:solidFill>
            </a:endParaRPr>
          </a:p>
        </p:txBody>
      </p:sp>
      <p:sp>
        <p:nvSpPr>
          <p:cNvPr id="4" name="Textplatzhalter 3"/>
          <p:cNvSpPr>
            <a:spLocks noGrp="1"/>
          </p:cNvSpPr>
          <p:nvPr>
            <p:ph type="body" sz="quarter" idx="10"/>
          </p:nvPr>
        </p:nvSpPr>
        <p:spPr/>
        <p:txBody>
          <a:bodyPr/>
          <a:lstStyle/>
          <a:p>
            <a:r>
              <a:rPr lang="de-DE" dirty="0" smtClean="0"/>
              <a:t>Trennen von Einzelheiten</a:t>
            </a:r>
            <a:endParaRPr lang="en-US" dirty="0" smtClean="0"/>
          </a:p>
        </p:txBody>
      </p:sp>
      <p:sp>
        <p:nvSpPr>
          <p:cNvPr id="5" name="Textplatzhalter 4"/>
          <p:cNvSpPr>
            <a:spLocks noGrp="1"/>
          </p:cNvSpPr>
          <p:nvPr>
            <p:ph type="body" sz="quarter" idx="11"/>
          </p:nvPr>
        </p:nvSpPr>
        <p:spPr/>
        <p:txBody>
          <a:bodyPr/>
          <a:lstStyle/>
          <a:p>
            <a:r>
              <a:rPr lang="de-DE" dirty="0" smtClean="0"/>
              <a:t>in Domäne und Maschine</a:t>
            </a:r>
            <a:endParaRPr lang="en-US"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solidFill>
                  <a:srgbClr val="FF00FF"/>
                </a:solidFill>
                <a:latin typeface="Roboto" pitchFamily="2" charset="0"/>
                <a:ea typeface="Roboto" pitchFamily="2" charset="0"/>
              </a:rPr>
              <a:t>for int i</a:t>
            </a:r>
            <a:r>
              <a:rPr lang="en-US" dirty="0" smtClean="0">
                <a:solidFill>
                  <a:srgbClr val="FF00FF"/>
                </a:solidFill>
                <a:latin typeface="Roboto" pitchFamily="2" charset="0"/>
                <a:ea typeface="Roboto" pitchFamily="2" charset="0"/>
              </a:rPr>
              <a:t>=0;</a:t>
            </a:r>
            <a:br>
              <a:rPr lang="en-US" dirty="0" smtClean="0">
                <a:solidFill>
                  <a:srgbClr val="FF00FF"/>
                </a:solidFill>
                <a:latin typeface="Roboto" pitchFamily="2" charset="0"/>
                <a:ea typeface="Roboto" pitchFamily="2" charset="0"/>
              </a:rPr>
            </a:br>
            <a:r>
              <a:rPr lang="en-US" dirty="0" err="1" smtClean="0">
                <a:solidFill>
                  <a:srgbClr val="FF7400"/>
                </a:solidFill>
                <a:latin typeface="Roboto" pitchFamily="2" charset="0"/>
                <a:ea typeface="Roboto" pitchFamily="2" charset="0"/>
              </a:rPr>
              <a:t>GetCustomer</a:t>
            </a:r>
            <a:endParaRPr lang="en-US" dirty="0">
              <a:solidFill>
                <a:srgbClr val="FF7400"/>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txDef>
      <a:spPr/>
      <a:bodyPr lIns="0" tIns="0" rIns="0" bIns="0" anchor="b" anchorCtr="1"/>
      <a:lstStyle>
        <a:def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kumimoji="0" sz="4400" b="0" i="0" u="none" strike="noStrike" kern="1200" cap="none" spc="0" normalizeH="0" baseline="0" noProof="0" dirty="0" smtClean="0">
            <a:ln w="19050">
              <a:solidFill>
                <a:schemeClr val="tx1">
                  <a:lumMod val="75000"/>
                  <a:lumOff val="25000"/>
                </a:schemeClr>
              </a:solidFill>
            </a:ln>
            <a:solidFill>
              <a:schemeClr val="bg1"/>
            </a:solidFill>
            <a:effectLst>
              <a:outerShdw blurRad="50800" dist="38100" dir="2700000" algn="tl" rotWithShape="0">
                <a:prstClr val="black">
                  <a:alpha val="40000"/>
                </a:prstClr>
              </a:outerShdw>
            </a:effectLst>
            <a:uLnTx/>
            <a:uFillTx/>
            <a:latin typeface="Lobster 1.4" pitchFamily="50" charset="0"/>
            <a:ea typeface="+mn-ea"/>
            <a:cs typeface="+mn-cs"/>
          </a:defRPr>
        </a:defPPr>
      </a:lstStyle>
    </a:txDef>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1990</Words>
  <Application>Microsoft Office PowerPoint</Application>
  <PresentationFormat>Bildschirmpräsentation (4:3)</PresentationFormat>
  <Paragraphs>688</Paragraphs>
  <Slides>296</Slides>
  <Notes>6</Notes>
  <HiddenSlides>0</HiddenSlides>
  <MMClips>0</MMClips>
  <ScaleCrop>false</ScaleCrop>
  <HeadingPairs>
    <vt:vector size="4" baseType="variant">
      <vt:variant>
        <vt:lpstr>Design</vt:lpstr>
      </vt:variant>
      <vt:variant>
        <vt:i4>1</vt:i4>
      </vt:variant>
      <vt:variant>
        <vt:lpstr>Folientitel</vt:lpstr>
      </vt:variant>
      <vt:variant>
        <vt:i4>296</vt:i4>
      </vt:variant>
    </vt:vector>
  </HeadingPairs>
  <TitlesOfParts>
    <vt:vector size="297" baseType="lpstr">
      <vt:lpstr>Larissa-Design</vt:lpstr>
      <vt:lpstr>"Always code as if the guy who ends up maintaining your code will be a violent psychopath who knows where you live."    John woods.</vt:lpstr>
      <vt:lpstr>PowerPoint-Präsentation</vt:lpstr>
      <vt:lpstr>PowerPoint-Präsentation</vt:lpstr>
      <vt:lpstr>Informatik</vt:lpstr>
      <vt:lpstr>Einstellungsähnlichkeit  korreliert positiv mit DER interpersonellen Anziehung</vt:lpstr>
      <vt:lpstr>Gleich und Gleich Einstellungsähnlichkeit  korreliert positiv mit DER interpersonellen Anziehung gesellt sich gern</vt:lpstr>
      <vt:lpstr>Die gravitationsbedingte vertikale Dislokation maliformer Agrarprodukte aus der Position ihrer Bio-Genese erfolgt in der Regel proxitrunkial</vt:lpstr>
      <vt:lpstr>Der APFEL Fällt nicht  Die gravitationsbedingte vertikale Dislokation maliformer Agrarprodukte aus der Position ihrer Bio-Genese erfolgt in der Regel proxitrunkial weit vom stamm</vt:lpstr>
      <vt:lpstr>M a s c h i n 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Separation</vt:lpstr>
      <vt:lpstr>MACHINE</vt:lpstr>
      <vt:lpstr>Empathie</vt:lpstr>
      <vt:lpstr>Empathy is the capacity to think and feel oneself into the inner life of another person</vt:lpstr>
      <vt:lpstr>PowerPoint-Präsentation</vt:lpstr>
      <vt:lpstr>PowerPoint-Präsentation</vt:lpstr>
      <vt:lpstr>PowerPoint-Präsentation</vt:lpstr>
      <vt:lpstr>Erst mal einfach</vt:lpstr>
      <vt:lpstr>PowerPoint-Präsentation</vt:lpstr>
      <vt:lpstr> C#  Duck duck = new Duck();  </vt:lpstr>
      <vt:lpstr> Python  duck = Duck()  </vt:lpstr>
      <vt:lpstr> C# - DRY  var duck = new Duck();  </vt:lpstr>
      <vt:lpstr>Zug.un.glück</vt:lpstr>
      <vt:lpstr>Don’t ASK</vt:lpstr>
      <vt:lpstr>PowerPoint-Präsentation</vt:lpstr>
      <vt:lpstr>      if(Customer.Email.Address.Value.IsValid)      {   Send(Customer.Email.Address, message);      }  </vt:lpstr>
      <vt:lpstr>      if(Customer.IsEmailValid())       {   Send(Customer.Email.Address, message);      }  </vt:lpstr>
      <vt:lpstr>Customer.Send(message)  </vt:lpstr>
      <vt:lpstr>Message.SendTo(Customer)  </vt:lpstr>
      <vt:lpstr>Don’t let a stranger touch your privates</vt:lpstr>
      <vt:lpstr>Size &amp; Reuse</vt:lpstr>
      <vt:lpstr>überraschungen</vt:lpstr>
      <vt:lpstr>PowerPoint-Präsentation</vt:lpstr>
      <vt:lpstr>PowerPoint-Präsentation</vt:lpstr>
      <vt:lpstr>NullObjekte</vt:lpstr>
      <vt:lpstr>Spüre deinen Code</vt:lpstr>
      <vt:lpstr> public void Execute(MainViewModel mainViewModel)         {             mainViewModel.Done = () =&gt; Break(mainViewModel);             mainViewModel.StartCounter();         }          public void Break(MainViewModel model)         {             model.Color = 0x00DBFF.Rgb().Brush();             model.TimeLeft = 5.Minutes();             model.Done = () =&gt; Work(model);             model.StartCounter();         }          public void Work(MainViewModel model)         {             model.Color = 0x00DB00.Rgb().Brush();             model.TimeLeft = 25.Minutes();             model.Done = () =&gt; Break(model);             model.StartCounter();         }</vt:lpstr>
      <vt:lpstr> public void Execute(MainViewModel mainViewModel)         {             mainViewModel.Done = () =&gt; Break(mainViewModel);             mainViewModel.StartCounter();         }          public void Break(MainViewModel model)         {             model.Color = 0x00DBFF.Rgb().Brush();             model.TimeLeft = 5.Minutes();             model.Done = () =&gt; Work(model);             model.StartCounter();         }          public void Work(MainViewModel model)         {             model.Color = 0x00DB00.Rgb().Brush();             model.TimeLeft = 25.Minutes();             model.Done = () =&gt; Break(model);             model.StartCounter();         }</vt:lpstr>
      <vt:lpstr>  </vt:lpstr>
      <vt:lpstr>  </vt:lpstr>
      <vt:lpstr>  </vt:lpstr>
      <vt:lpstr>  </vt:lpstr>
      <vt:lpstr> def filter(markup):   return add_twitter_names(markup)     def add_twitter_names(markup):   pattern = "@(\w+)"   url = "https://twitter.com/"   link = "&lt;a href='%s\\1'&gt;@\\1&lt;/a&gt;" % url   replacement = link   return re.sub(pattern, replacement, markup)     def home(entries):   markup = create_page(entries)   markup = filter(markup)   return markup     def main():   entries = Entries()   if len(argv) &gt; 1:    date = argv[1]    entries = entries.written_on(date)   print home(entries)</vt:lpstr>
      <vt:lpstr>GESUNDHEIT</vt:lpstr>
      <vt:lpstr>Signature Survey  Datei (&lt;loc&gt;): { ; }   </vt:lpstr>
      <vt:lpstr>ExitWindowsFlags.cs (17): ;{{}} FullScreen.cs (10): {{{;}}} HexToColorExtension.cs (30): ;{{{;}{;}{;}}} Hibernate.cs (23): ;{{{}{}{;;;;}}} ICanBeSelected.cs (10): ;;{{;}} ICanStartAndStop.cs (12): ;{{{;;};;}} IExecute.cs (10): ;;{{;}} IHaveGotTheTime.cs (9): ;{{{;}}} IntToTimespanExtension.cs (26): ;{{{;}{;}{;}}} InvisibilityConverter.cs (20): ;;;;{{{;}{;}}} IShutdownTheSystem.cs (7): {{;}} IWindowsFunctions.cs (9): {{;;;}} KeyExtension.cs (17): ;{{{;}{;}}} Lock.cs (20): ;{{{}{}{;}}} LogOff.cs (21): ;{{{}{}{;;}}} MainViewModel.cs (103): ;;;;;;{{;;;;;;;;;{;;;}{{;}{;}}{{;}{;}}{{;}{;}}{{;}{;}}{;;;;;}{;;}{;}{;{;;}}{;}{;;}{;;;;}}} MainWindow.xaml.cs (42): ;;;;;{{;{;;;}{{;}}{;;;}{;;}}} MenuItemExtension.cs (17): ;;;{{{{;}}}} MouseWheelGesture.cs (56): ;{{{}{}{;;}{{{};}}{{{};}}{{{};}}{{{};}}{;;;{;;;;}}}} MutuallyExclusiveCheckBoxes.cs (42): ;;{{{;}{;}{;;;;}{;}{;}{;}}} PlaySound.cs (23): ;;;;;{{{{;}{;}}}} PomodoroTimer.cs (33): ;;;{{{;;}{;;;;}{;;;;}}} RegisterShutdownEvent.cs (12): ;{{{;}}} RegisterTimeoutEvent.cs (23): ;{{{;;}{;}{;}}} ResetTimer.cs (21): ;;;{{;{;}{;}}} Restart.cs (21): ;{{{}{}{;;}}} RestartTimer.cs (21): ;;{{;{;}{;;}}} SetColor.cs (37): ;{{;{;;;;;;}{;;}}} SetTime.cs (18): ;;{{{;}{;}}} Shutdown.cs (21): ;{{{}{}{;;}}} ShutdownReason.cs (47): ;{{}} Sleep.cs (23): ;{{{}{}{;;;;}}} Start.cs (10): {{{;}}} Stop.cs (10): {{{;}}} TimeSpanExtensions.cs (12): ;{{{;}}} Toggle.cs (13): ;{{{;;}}} ViewCommand.cs (15): ;;{{{;;}{;}}} ViewModel.cs (39): ;;;{{{;;}{{};}{{};;;}}} ViewModelBaseWeasel.cs (29): ;;{{;{;;;}{;;;}}} VisibilityConverter.cs (20): ;;;;{{{;}{;}}} Wheel.xaml.cs (20): ;;;{{{;}{;;}}} WheelDirection.cs (9): {{}}</vt:lpstr>
      <vt:lpstr> LogOff.cs (21): ;{{{}{}{;;}}} MainViewModel.cs (103): ;;;;;;{{;;;;;;;;;{;;;}{{;}{;}}{{;}{;}}{{;}{;}} MainWindow.xaml.cs (42): ;;;;;{{;{;;;}{{;}}{;;;}{;;}}} MenuItemExtension.cs (17): ;;;{{{{;}}}} MouseWheelGesture.cs (56): ;{{{}{}{;;}{{{};}}{{{};}}{{{};}}{{{};}}{;;;{ MutuallyExclusiveCheckBoxes.cs (42): ;;{{{;}{;}{;;;;}{;}{;}{;}}} </vt:lpstr>
      <vt:lpstr>philosophie</vt:lpstr>
      <vt:lpstr> &gt;&gt;&gt; import this  </vt:lpstr>
      <vt:lpstr>If the implementation is hard to explain, it's a bad idea.</vt:lpstr>
      <vt:lpstr>Zuhören</vt:lpstr>
      <vt:lpstr>Wir brauchen einen Automocker.</vt:lpstr>
      <vt:lpstr>PowerPoint-Präsentation</vt:lpstr>
      <vt:lpstr>Diese klasse ist schwer zu testen.</vt:lpstr>
      <vt:lpstr>PowerPoint-Präsentation</vt:lpstr>
      <vt:lpstr>Das gleiche sagen</vt:lpstr>
      <vt:lpstr>PowerPoint-Präsentation</vt:lpstr>
      <vt:lpstr>PowerPoint-Präsentation</vt:lpstr>
      <vt:lpstr>IM PARADIGMA BLEIBEN</vt:lpstr>
      <vt:lpstr>Objekte  Funktionen</vt:lpstr>
      <vt:lpstr>Relationen  Dokumente</vt:lpstr>
      <vt:lpstr>Sprachen</vt:lpstr>
      <vt:lpstr>https://github.com/cessor/refuctoring</vt:lpstr>
      <vt:lpstr>private static TimeSpan Transform(this IEnumerable&lt;int&gt; digits) {  int result = 0;  var r = digits.ToList();  for (int j = 0; j &lt; r.Count; j++)  {   int i = (int)Math.Pow(60, j / 2);   int rTimesI = r[r.Count - j - 1] * i;    result += (j % 2 == 1)        ? rTimesI * 10        : rTimesI;  }  return TimeSpan.FromSeconds(result); } </vt:lpstr>
      <vt:lpstr>private static TimeSpan Transform(this IEnumerable&lt;int&gt; digits)  {  var secondsPerUnit = new [] { 1,10,60,600,3600,36000 };    return digits    .Reverse()    .Zip(secondsPerUnit, (digit, unit) =&gt; digit * unit)    .Sum()    .Seconds();  } </vt:lpstr>
      <vt:lpstr>“You can call it beautiful code when the code also makes it look like the language was made for the problem” Ward cunningham.</vt:lpstr>
      <vt:lpstr>public class Quicksort {     public static int[] Sort(int[] array)     {         int[] a = new int[array.Length];         array.CopyTo(a, 0);         Sort(0, array.Length - 1, ref a);         return a;     }      private static void Sort(int links, int rechts, ref int[] daten)     {         if (links &gt;= rechts) return;         int teiler = Divide(links, rechts, ref daten);         Sort(links, teiler - 1, ref daten);         Sort(teiler + 1, rechts, ref daten);     }      private static int Divide(int left, int right, ref int[] data)     {         int leftpos = left;         int rightpos = right - 1;         int pivot = data[right];           do {                          while (data[leftpos] &lt;= pivot &amp;&amp; leftpos &lt; right) leftpos++;             while (data[rightpos] &gt;= pivot &amp;&amp; rightpos &gt; left) rightpos--;             if (leftpos &gt;= rightpos) continue;             Swap(leftpos, rightpos, ref data);          } while (leftpos &lt; rightpos);                  if (data[leftpos] &gt; pivot) {             Swap(leftpos, right, ref data);         }         return leftpos;      }      private static void Swap(int left, int right, ref int[] data)     {         int z = data[left];         data[left] = data[right];         data[right] = z;     } }</vt:lpstr>
      <vt:lpstr>let rec quicksort (list:int list) =      match list with     | [] -&gt; []     | head::tail -&gt;          let smaller,larger = List.partition (fun y -&gt; y &lt;= head) tail         quicksort smaller @ [head] @ quicksort larger</vt:lpstr>
      <vt:lpstr>“Clean code reads like well-written prose”  Grady Booch</vt:lpstr>
      <vt:lpstr>Natürliche</vt:lpstr>
      <vt:lpstr>var date = new DateTime (2012, 4, 14, 16, 32, 18, 500);</vt:lpstr>
      <vt:lpstr>var start = 14.April(2012).At(8.PM());  var end = 8.Hours().Later(start);   </vt:lpstr>
      <vt:lpstr> for(int i = 0; i &lt; 10; i++)   {   doSomething();  }</vt:lpstr>
      <vt:lpstr>10.times( doSomething );</vt:lpstr>
      <vt:lpstr>Sprachfertigkeit</vt:lpstr>
      <vt:lpstr>Wenn du mir erklären kannst, was da passiert, wieso steht das da dann nicht? </vt:lpstr>
      <vt:lpstr>[Test] public void ShouldConvertAnEvenNumberOfDigitsToATimespan() {     // Arrange     var bytes =    new byte[] { 0, 0, 1,5, 0,5 };     var expected = new TimeSpan(0, 0, 15, 5, 0);                  // Act     var actual = Transform(bytes);      // Assert     actual.Should().Equal(expected); }  </vt:lpstr>
      <vt:lpstr>   When.IType(1, 5, 0, 5).And()     .TransformTheDigits()        .Then().TheResult().Should().Equal(      15.Minutes().And(5.Seconds())     );  </vt:lpstr>
      <vt:lpstr>PowerPoint-Präsentation</vt:lpstr>
      <vt:lpstr>PowerPoint-Präsentation</vt:lpstr>
      <vt:lpstr>Abstraktion</vt:lpstr>
      <vt:lpstr>for int i=0; GetCustomer</vt:lpstr>
      <vt:lpstr>Exceptionell,</vt:lpstr>
      <vt:lpstr>PowerPoint-Präsentation</vt:lpstr>
      <vt:lpstr>Complaints</vt:lpstr>
      <vt:lpstr>Apologies</vt:lpstr>
      <vt:lpstr>Binäre Abhängigkeit</vt:lpstr>
      <vt:lpstr>PowerPoint-Präsentation</vt:lpstr>
      <vt:lpstr>PowerPoint-Präsentation</vt:lpstr>
      <vt:lpstr>Imports Parameter Binäre Bäume </vt:lpstr>
      <vt:lpstr>Entwurfsmuster</vt:lpstr>
      <vt:lpstr>https://twitter.com/#!/jmrtn  http://jmrtn.com/notes/2012/02/17/design-patterns.html</vt:lpstr>
      <vt:lpstr>PowerPoint-Präsentation</vt:lpstr>
      <vt:lpstr>DomänenBEZUG</vt:lpstr>
      <vt:lpstr>War stories</vt:lpstr>
      <vt:lpstr>“Also ich hab da so ne Software”</vt:lpstr>
      <vt:lpstr>“Also ich hab da so ne Software, die bearbeitet so Bilder.”</vt:lpstr>
      <vt:lpstr>“Also ich hab da so ne Software, die bearbeitet so Bilder. Aber ich hab da so zwei viel zu große Klassen.”</vt:lpstr>
      <vt:lpstr>“Also ich hab da so ne Software, die bearbeitet so Bilder. Aber ich hab da viel zu große Klassen. Und ich reiche da so ein Bytearray rum.”</vt:lpstr>
      <vt:lpstr>“Also ich hab da so ne Software, die bearbeitet so Bilder. Aber ich hab da viel zu große Klassen. Und ich reiche da so ein Bytearray rum. Und das wird dann von allen bearbeitet.”</vt:lpstr>
      <vt:lpstr>“Also ich hab da so ne Software, die bearbeitet so Bilder. Aber ich hab da viel zu große Klassen. Und ich reiche da so ein Bytearray rum. Und das wird dann von allen bearbeitet. Das ist schon ziemlich kompliziert…”</vt:lpstr>
      <vt:lpstr>PowerPoint-Präsentation</vt:lpstr>
      <vt:lpstr>PowerPoint-Präsentation</vt:lpstr>
      <vt:lpstr>Bilder  sind keine ByteArrays</vt:lpstr>
      <vt:lpstr>Email Adressen  sind keine Strings</vt:lpstr>
      <vt:lpstr>TinY TYpes</vt:lpstr>
      <vt:lpstr>Dinge müssen  nicht können aber sie können  sein</vt:lpstr>
      <vt:lpstr>Email  InvalidEmail</vt:lpstr>
      <vt:lpstr>Polymorphismen   Typen</vt:lpstr>
      <vt:lpstr>Domänensprache</vt:lpstr>
      <vt:lpstr>Systemische Metapher  Klare Namen</vt:lpstr>
      <vt:lpstr>PowerPoint-Präsentation</vt:lpstr>
      <vt:lpstr>"Always code as if the guy who ends up maintaining your code will be a violent psychopath who knows where you live."    John Woods.</vt:lpstr>
      <vt:lpstr>PowerPoint-Präsentation</vt:lpstr>
      <vt:lpstr>PowerPoint-Präsentation</vt:lpstr>
      <vt:lpstr>Managerbrokerdispatcher interfaceimpl</vt:lpstr>
      <vt:lpstr>http://www.classnamer.com/</vt:lpstr>
      <vt:lpstr>CheckedGraphContext  StatelesErrorCorrectingMessageGeneratorsRecordGenerator</vt:lpstr>
      <vt:lpstr>PowerPoint-Präsentation</vt:lpstr>
      <vt:lpstr>Class AbstractSingletonProxyFactoryBean  Convenient proxy factory bean superclass for proxy factory beans that create only singletons. </vt:lpstr>
      <vt:lpstr>Clean code *</vt:lpstr>
      <vt:lpstr>intentionrevealing</vt:lpstr>
      <vt:lpstr>DEsinformation</vt:lpstr>
      <vt:lpstr>aussagekräftige</vt:lpstr>
      <vt:lpstr>Suchbare</vt:lpstr>
      <vt:lpstr>aussprechbare</vt:lpstr>
      <vt:lpstr>genymdhms</vt:lpstr>
      <vt:lpstr>private Date genymdhms</vt:lpstr>
      <vt:lpstr>private Date generationTimestamp</vt:lpstr>
      <vt:lpstr> /// &lt;summary&gt;    ///  Gets or sets.    ///  Used for Ewiomc.    /// &lt;/summary&gt;    /// &lt;remarks&gt;    ///  Used internally by the bl.  /// &lt;/remarks&gt;    public string Vdewgvgwid { get; set; }     WTF? Ich geh heim.</vt:lpstr>
      <vt:lpstr>Klassennamen</vt:lpstr>
      <vt:lpstr>“Classes and objects should have noun or noun phrase names like customer, WikiPage, Account, and Addressparser. Avoid words like manager, Processor,, Data, or Info in the Name of a class. A class Name should not be a verb.”</vt:lpstr>
      <vt:lpstr>“Classes and objects should have noun or noun phrase names like customer, WikiPage, Account, and Addressparser. Avoid words like manager, Processor,, Data, or Info in the Name of a class. A class Name should not be a verb.”</vt:lpstr>
      <vt:lpstr>“Classes and objects should have noun or noun phrase names like customer, WikiPage, Account, and Addressparser. Avoid words like manager, Processor,, Data, or Info in the Name of a class. A class Name should not be a verb.”</vt:lpstr>
      <vt:lpstr>“Classes and objects should have noun or noun phrase names like customer, WikiPage, Account, and Addressparser. Avoid words like manager, Processor,, Data, or Info in the Name of a class. A class Name should not be a verb.”</vt:lpstr>
      <vt:lpstr>“Classes and objects should have noun or noun phrase names like customer, WikiPage, Account, and Addressparser. Avoid words like manager, Processor, Data, or Info in the Name of a class. A class Name should not be a verb.”</vt:lpstr>
      <vt:lpstr>WAR</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CONtext</vt:lpstr>
      <vt:lpstr>I3</vt:lpstr>
      <vt:lpstr>A I3 C</vt:lpstr>
      <vt:lpstr>I3</vt:lpstr>
      <vt:lpstr>A I3 C</vt:lpstr>
      <vt:lpstr>CONtext</vt:lpstr>
      <vt:lpstr>Ich weiß nicht was soll Espe deuten, Dass ich so traurig bin; Eimerchen aus uralten Zeiten,  Das kommt mir nicht aus dem Sinn.   Schiller, Loreley, 1837</vt:lpstr>
      <vt:lpstr>Ich weiß nicht was soll Espe deuten, Dass ich so traurig bin; Eimerchen aus uralten Zeiten,  Das kommt mir nicht aus dem Sinn.   Heinrich Heine, Loreley, 1824</vt:lpstr>
      <vt:lpstr>PowerPoint-Präsentation</vt:lpstr>
      <vt:lpstr>PowerPoint-Präsentation</vt:lpstr>
      <vt:lpstr>Deinen feind</vt:lpstr>
      <vt:lpstr>Weasel Words</vt:lpstr>
      <vt:lpstr>“I can suck melancholy out of a song, as a weazel sucks eggs.”    Shakespeare, as you like it, ii. 5..</vt:lpstr>
      <vt:lpstr>Taxonomie</vt:lpstr>
      <vt:lpstr>PowerPoint-Präsentation</vt:lpstr>
      <vt:lpstr>Double int  long string</vt:lpstr>
      <vt:lpstr> pWindow    cCustomers</vt:lpstr>
      <vt:lpstr> [DllImport("user32.dll")]  static extern bool CloseWindow(IntPtr hWnd);</vt:lpstr>
      <vt:lpstr> [DllImport("user32.dll", SetLastError=true)]  static extern IntPtr CreateWindowEx(  WindowStylesEx dwExStyle,   string lpClassName,  string lpWindowName,   WindowStyles dwStyle,   int x,   int y,   int nWidth,   int nHeight,  IntPtr hWndParent,   IntPtr hMenu,   IntPtr hInstance,   IntPtr lpParam);</vt:lpstr>
      <vt:lpstr>PowerPoint-Präsentation</vt:lpstr>
      <vt:lpstr> public int SumIntegersUpTo(int bound)  {      return Enumerable.Range(1, bound).Sum();  }</vt:lpstr>
      <vt:lpstr>  private readonly ICanStartAndStop _counter;   private readonly Wristwatch _wristwatch;   private Brush _color;   private double _fontSize;   private bool _isRunning = false;   private TimeSpan _timeLeft;</vt:lpstr>
      <vt:lpstr>PowerPoint-Präsentation</vt:lpstr>
      <vt:lpstr> for(int i = 0; i &lt; customers.Count; i++) {    Customer theCustomer = customers[i];    ...  }</vt:lpstr>
      <vt:lpstr> foreach(var customer in customers) {    ...  }</vt:lpstr>
      <vt:lpstr>MehrfachEn</vt:lpstr>
      <vt:lpstr>my</vt:lpstr>
      <vt:lpstr>THE</vt:lpstr>
      <vt:lpstr>AN</vt:lpstr>
      <vt:lpstr>IT</vt:lpstr>
      <vt:lpstr>PowerPoint-Präsentation</vt:lpstr>
      <vt:lpstr>Data Info</vt:lpstr>
      <vt:lpstr>Function Process</vt:lpstr>
      <vt:lpstr>System Model</vt:lpstr>
      <vt:lpstr>PowerPoint-Präsentation</vt:lpstr>
      <vt:lpstr>IMPORTANCE</vt:lpstr>
      <vt:lpstr>Flexible General</vt:lpstr>
      <vt:lpstr>Extended Super</vt:lpstr>
      <vt:lpstr>ABSTRACT</vt:lpstr>
      <vt:lpstr> public abstract class AbstractTopLevelItem   extends AbstractItem   implements TopLevelItem {    // ...  }</vt:lpstr>
      <vt:lpstr>Simplicity</vt:lpstr>
      <vt:lpstr>Basic Easy</vt:lpstr>
      <vt:lpstr>New Special</vt:lpstr>
      <vt:lpstr>Simple</vt:lpstr>
      <vt:lpstr>PowerPoint-Präsentation</vt:lpstr>
      <vt:lpstr>Shape</vt:lpstr>
      <vt:lpstr>List Query Array Dictionary VIEW</vt:lpstr>
      <vt:lpstr>BehaviorAL</vt:lpstr>
      <vt:lpstr>Dynamic Lazy Local Constant Global</vt:lpstr>
      <vt:lpstr>Test</vt:lpstr>
      <vt:lpstr>MOCK Stub Fake</vt:lpstr>
      <vt:lpstr>DynamicMOCK STricktmock</vt:lpstr>
      <vt:lpstr>Mocks</vt:lpstr>
      <vt:lpstr>   var stubUserRepository =   MockRepository.GenerateStub&lt;IUserRepository&gt;();     stubUserRepository.Stub(x =&gt;  x.GetUserByName("ayende")).Return(theUser); </vt:lpstr>
      <vt:lpstr>PowerPoint-Präsentation</vt:lpstr>
      <vt:lpstr>PowerPoint-Präsentation</vt:lpstr>
      <vt:lpstr>Eager Roles</vt:lpstr>
      <vt:lpstr>Provider Agent</vt:lpstr>
      <vt:lpstr>Dispatcher Broker</vt:lpstr>
      <vt:lpstr>MANAGER</vt:lpstr>
      <vt:lpstr>Prozeduraler Code Große klassen</vt:lpstr>
      <vt:lpstr>Schwer Testbar 1000+Loc</vt:lpstr>
      <vt:lpstr>Jenkins  https://github.com/jenkinsci/jenkins/blob/master/core/src/main/java/jenkins/model/Jenkins.java</vt:lpstr>
      <vt:lpstr>Lazy Roles</vt:lpstr>
      <vt:lpstr>Nomina Agentis</vt:lpstr>
      <vt:lpstr>Derivationsmorpheme</vt:lpstr>
      <vt:lpstr>-er  -or</vt:lpstr>
      <vt:lpstr>Formatter Transformer</vt:lpstr>
      <vt:lpstr>Wrapper Mapper</vt:lpstr>
      <vt:lpstr>Validator</vt:lpstr>
      <vt:lpstr>Charity</vt:lpstr>
      <vt:lpstr>Utils Helper</vt:lpstr>
      <vt:lpstr>“We are blind to the World within us, Waiting to be born”  AT THE GATES  Blinded By FEAR</vt:lpstr>
      <vt:lpstr>PowerPoint-Präsentation</vt:lpstr>
      <vt:lpstr>PowerPoint-Präsentation</vt:lpstr>
      <vt:lpstr>Entwurfsmuster</vt:lpstr>
      <vt:lpstr>Builder  Facade Strategy Decorator</vt:lpstr>
      <vt:lpstr>Singleton</vt:lpstr>
      <vt:lpstr>  var instance = ConnectionSingleton.Instance; </vt:lpstr>
      <vt:lpstr>  public static DatabaseConnectionSingleton GetInstance() {    return _instance   ?? (_instance = new DatabaseConnectionSingleton()); } </vt:lpstr>
      <vt:lpstr>New, Delete?  Kann das nicht die Runtime machen?</vt:lpstr>
      <vt:lpstr> var instance = Only.One&lt;DatabaseConnection&gt;();</vt:lpstr>
      <vt:lpstr> var instance = The.Same&lt;DatabaseConnection&gt;();</vt:lpstr>
      <vt:lpstr> var instance = Unity.Resolve&lt;DatabaseConnection&gt;();</vt:lpstr>
      <vt:lpstr>var instance = ObjectFucktory.GetInstance&lt;DatabaseConnection&gt;();</vt:lpstr>
      <vt:lpstr>factory</vt:lpstr>
      <vt:lpstr>“Du willst doch nicht in einer Pizzafabrik essen, sondern in einem Restaurant”  Roberto Bez.  Sonntag abend</vt:lpstr>
      <vt:lpstr>Un-denken</vt:lpstr>
      <vt:lpstr>Rather than “a general reusable solution to a commonly occurring problem”, I currently think of design patterns as a shared vocabulary for discussing the observable commonalities between two or more solutions, after they’ve emerged.</vt:lpstr>
      <vt:lpstr>Rather than “a general reusable solution to a commonly occurring problem”, I currently think of design patterns as a shared vocabulary for discussing the observable commonalities between two or more solutions, after they’ve emerged.</vt:lpstr>
      <vt:lpstr>Rather than “a general reusable solution to a commonly occurring problem”, I currently think of design patterns as a shared vocabulary for discussing the observable commonalities between two or more solutions, after they’ve emerged.</vt:lpstr>
      <vt:lpstr>Rather than “a general reusable solution to a commonly occurring problem”, I currently think of design patterns as a shared vocabulary for discussing the observable commonalities between two or more solutions, after they’ve emerged.</vt:lpstr>
      <vt:lpstr>Rather than “a general reusable solution to a commonly occurring problem”, I currently think of design patterns as a shared vocabulary for discussing the observable commonalities between two or more solutions, after they’ve emerged.</vt:lpstr>
      <vt:lpstr>https://twitter.com/#!/jmrtn  http://jmrtn.com/notes/2012/02/17/design-patterns.html</vt:lpstr>
      <vt:lpstr>Seek &amp; Destroy</vt:lpstr>
      <vt:lpstr>Rename Class</vt:lpstr>
      <vt:lpstr>“There are many powerful refactorings, but Rename Class is the most powerful. It changes the way people see code and lets them notice possibilities that they might not have considered before"    Michael Feathers.</vt:lpstr>
      <vt:lpstr>REPOSITORY</vt:lpstr>
      <vt:lpstr>public class CustomerRepository {    IEnumerable&lt;Customer&gt;     GetCustomersByYearOfBirth(DateTime yearOfBirth)    {                } } </vt:lpstr>
      <vt:lpstr>public class CustomerRepository  {     IEnumerable&lt;Customer&gt;     GetByYearOfBirth(DateTime yearOfBirth)    {     } }</vt:lpstr>
      <vt:lpstr>public class Customers  {     IEnumerable&lt;Customer&gt;     GetByYearOfBirth(DateTime yearOfBirth)    {     } }</vt:lpstr>
      <vt:lpstr>public class Customers {     IEnumerable&lt;Customer&gt;     BornIn(DateTime yearOfBirth)    {     } }</vt:lpstr>
      <vt:lpstr>public interface ICustomerRepository  {   IEnumerable &lt;Customer&gt; BornIn(DateTime yearOfBirth); }  public class Customers : ICustomerRepository  {  /*…*/ }</vt:lpstr>
      <vt:lpstr> public class Customers : ICustomerRepository   {   /*…*/  }</vt:lpstr>
      <vt:lpstr>  public interface IFindCustomers    {   IEnumerable &lt;Customer&gt; BornIn(DateTime yearOfBirth);   } </vt:lpstr>
      <vt:lpstr>  public interface IFindCustomers    {   IEnumerable &lt;Customer&gt; BornIn(DateTime year);   }</vt:lpstr>
      <vt:lpstr>  public interface IFindCustomers    {   IEnumerable &lt;Customer&gt; BornIn(Year year);   }</vt:lpstr>
      <vt:lpstr> IFormatter  IFormat</vt:lpstr>
      <vt:lpstr>IObserver  IObserve</vt:lpstr>
      <vt:lpstr>Interfaces  definieren verhalten.   Warum nennen wir sie nicht so?</vt:lpstr>
      <vt:lpstr>I Do Something For You</vt:lpstr>
      <vt:lpstr>I basically agree with Udi dahan! http://de.slideshare.net/deimos/udi-dahan-intentions-and-interfaces</vt:lpstr>
      <vt:lpstr>Systemische Metapher  Klare Namen</vt:lpstr>
      <vt:lpstr>Running</vt:lpstr>
      <vt:lpstr>Running</vt:lpstr>
      <vt:lpstr>Changing</vt:lpstr>
      <vt:lpstr>Find me here.  http://empathic.heroku.com</vt:lpstr>
      <vt:lpstr>Please contribute here.  http://github.com/cessor/zen</vt:lpstr>
      <vt:lpstr>Blind men and the elephant  John Godfrey Saxe</vt:lpstr>
      <vt:lpstr>It was six men of Indostan  To learning much inclined, Who went to see the Elephant  (Though all of them were blind), That each by observation  Might satisfy his mind. </vt:lpstr>
      <vt:lpstr>The First approached the Elephant,  And happening to fall Against his broad and sturdy side,  At once began to bawl: "God bless me!—but the Elephant  Is very like a wall!"</vt:lpstr>
      <vt:lpstr>The Second, feeling of the tusk,  Cried:"Ho!—what have we here So very round and smooth and sharp?  To me 't is mighty clear This wonder of an Elephant  Is very like a spear!"</vt:lpstr>
      <vt:lpstr>The Third approached the animal,  And happening to take The squirming trunk within his hands,  Thus boldly up and spake: "I see," quoth he, "the Elephant  Is very like a snake!"</vt:lpstr>
      <vt:lpstr>The Fourth reached out his eager hand,  And felt about the knee. "What most this wondrous beast is like  Is mighty plain," quoth he; "'T is clear enough the Elephant  Is very like a tree!"</vt:lpstr>
      <vt:lpstr>The Fifth, who chanced to touch the ear,  Said: "E'en the blindest man Can tell what this resembles most;  Deny the fact who can, This marvel of an Elephant  Is very like a fan!"</vt:lpstr>
      <vt:lpstr>The Sixth no sooner had begun  About the beast to grope, Than, seizing on the swinging tail  That fell within his scope, "I see," quoth he, "the Elephant  Is very like a rope!" </vt:lpstr>
      <vt:lpstr>And so these men of Indostan  Disputed loud and long, Each in his own opinion  Exceeding stiff and strong, Though each was partly  in the right,  And all were in the wrong!</vt:lpstr>
      <vt:lpstr>So, oft in theologic wars  The disputants, I ween, Rail on in utter ignorance  Of what each other mean, And prate about an Elephant  Not one of them has seen!</vt:lpstr>
      <vt:lpstr>PowerPoint-Präsentation</vt:lpstr>
      <vt:lpstr>The blind men and the elephant http://en.wikisource.org/wiki/The_poems_of_John_Godfrey_Saxe/The_Blind_Men_and_the_Elephant  Elephant  http://inquiry111westminster.wikispaces.com/Blind%20men%20and%20an%20elephant  Inspired by and using the fonts suggested at http://www.labnol.org/software/tutorials/advice-select-best-fonts-for-powerpoint-presentation-slides/3355/  Duck Duck Duck  http://geekandpoke.typepad.com/geekandpoke/2012/03/static-typing.html  Rapist  http://rasmussenanders.blogspot.de/2011/03/catholic-priests-raping-nuns.html  Bundeswehr http://www.bmlv.gv.at/download_archiv/photos/inlandseinsatz/images/hochwasser_august_26.jpg  Complaints http://wayne.usschesapeake.org/wp-content/uploads/2011/06/Shout.png  Apologies http://www.5lovelanguages.com/learn-the-languages/the-five-languages-of-apology/  Signature Survey  http://c2.com/doc/SignatureSurvey/     </vt:lpstr>
      <vt:lpstr>Inspired by and using the fonts suggested at http://www.labnol.org/software/tutorials/advice-select-best-fonts-for-powerpoint-presentation-slides/3355/  Health http://thenounproject.com/noun/first-aid/#icon-No2208  Andy Palmer on Singletons http://andypalmer.com/2008/05/singletons/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Nossi</dc:creator>
  <cp:lastModifiedBy>Johannes Hofmeister</cp:lastModifiedBy>
  <cp:revision>386</cp:revision>
  <dcterms:created xsi:type="dcterms:W3CDTF">2012-05-02T19:59:02Z</dcterms:created>
  <dcterms:modified xsi:type="dcterms:W3CDTF">2013-04-16T16:03:16Z</dcterms:modified>
</cp:coreProperties>
</file>